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8" r:id="rId7"/>
    <p:sldId id="279" r:id="rId8"/>
    <p:sldId id="280" r:id="rId9"/>
    <p:sldId id="260" r:id="rId10"/>
    <p:sldId id="261" r:id="rId11"/>
    <p:sldId id="262" r:id="rId12"/>
    <p:sldId id="272" r:id="rId13"/>
    <p:sldId id="264" r:id="rId14"/>
    <p:sldId id="265" r:id="rId15"/>
    <p:sldId id="266" r:id="rId16"/>
    <p:sldId id="276" r:id="rId17"/>
    <p:sldId id="277" r:id="rId18"/>
    <p:sldId id="267" r:id="rId19"/>
    <p:sldId id="270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depo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cr&#233;dit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cr&#233;dit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Book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cr&#233;dit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revenu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lle%20de%20conference\My%20Documents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cat>
            <c:strRef>
              <c:f>Sheet1!$A$3:$A$14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750773</c:v>
                </c:pt>
                <c:pt idx="1">
                  <c:v>808943</c:v>
                </c:pt>
                <c:pt idx="2">
                  <c:v>974941</c:v>
                </c:pt>
                <c:pt idx="3">
                  <c:v>1160552</c:v>
                </c:pt>
                <c:pt idx="4">
                  <c:v>1360749</c:v>
                </c:pt>
                <c:pt idx="5">
                  <c:v>1591502</c:v>
                </c:pt>
                <c:pt idx="6">
                  <c:v>1799681</c:v>
                </c:pt>
                <c:pt idx="7">
                  <c:v>1995775</c:v>
                </c:pt>
                <c:pt idx="8">
                  <c:v>2168011</c:v>
                </c:pt>
                <c:pt idx="9">
                  <c:v>2132255</c:v>
                </c:pt>
                <c:pt idx="10">
                  <c:v>2183550</c:v>
                </c:pt>
                <c:pt idx="11">
                  <c:v>2202299</c:v>
                </c:pt>
              </c:numCache>
            </c:numRef>
          </c:val>
        </c:ser>
        <c:marker val="1"/>
        <c:axId val="51769728"/>
        <c:axId val="51771264"/>
      </c:lineChart>
      <c:catAx>
        <c:axId val="51769728"/>
        <c:scaling>
          <c:orientation val="minMax"/>
        </c:scaling>
        <c:axPos val="b"/>
        <c:tickLblPos val="nextTo"/>
        <c:crossAx val="51771264"/>
        <c:crosses val="autoZero"/>
        <c:auto val="1"/>
        <c:lblAlgn val="ctr"/>
        <c:lblOffset val="100"/>
      </c:catAx>
      <c:valAx>
        <c:axId val="51771264"/>
        <c:scaling>
          <c:orientation val="minMax"/>
        </c:scaling>
        <c:axPos val="l"/>
        <c:majorGridlines/>
        <c:numFmt formatCode="General" sourceLinked="1"/>
        <c:tickLblPos val="nextTo"/>
        <c:crossAx val="51769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2001-02</c:v>
                </c:pt>
                <c:pt idx="1">
                  <c:v>2002-03</c:v>
                </c:pt>
                <c:pt idx="2">
                  <c:v>2003-04</c:v>
                </c:pt>
                <c:pt idx="3">
                  <c:v>2004-05</c:v>
                </c:pt>
                <c:pt idx="4">
                  <c:v>2005-06</c:v>
                </c:pt>
                <c:pt idx="5">
                  <c:v>2006-07</c:v>
                </c:pt>
                <c:pt idx="6">
                  <c:v>2007-08</c:v>
                </c:pt>
                <c:pt idx="7">
                  <c:v>2008-09</c:v>
                </c:pt>
                <c:pt idx="8">
                  <c:v>2009-10</c:v>
                </c:pt>
                <c:pt idx="9">
                  <c:v>2010-11</c:v>
                </c:pt>
                <c:pt idx="10">
                  <c:v>2011-12</c:v>
                </c:pt>
                <c:pt idx="11">
                  <c:v>2012-13 (mars)</c:v>
                </c:pt>
              </c:strCache>
            </c:strRef>
          </c:cat>
          <c:val>
            <c:numRef>
              <c:f>Sheet1!$B$16:$B$27</c:f>
              <c:numCache>
                <c:formatCode>#,##0.00</c:formatCode>
                <c:ptCount val="12"/>
                <c:pt idx="0">
                  <c:v>14446.52</c:v>
                </c:pt>
                <c:pt idx="1">
                  <c:v>19128.88</c:v>
                </c:pt>
                <c:pt idx="2">
                  <c:v>21001.93</c:v>
                </c:pt>
                <c:pt idx="3">
                  <c:v>25470.09</c:v>
                </c:pt>
                <c:pt idx="4">
                  <c:v>25799.960000000003</c:v>
                </c:pt>
                <c:pt idx="5">
                  <c:v>29972.38</c:v>
                </c:pt>
                <c:pt idx="6">
                  <c:v>37496.410000000003</c:v>
                </c:pt>
                <c:pt idx="7">
                  <c:v>43001.64</c:v>
                </c:pt>
                <c:pt idx="8">
                  <c:v>40585.08</c:v>
                </c:pt>
                <c:pt idx="9">
                  <c:v>50525.64</c:v>
                </c:pt>
                <c:pt idx="10">
                  <c:v>51860.17</c:v>
                </c:pt>
                <c:pt idx="11">
                  <c:v>56718.44</c:v>
                </c:pt>
              </c:numCache>
            </c:numRef>
          </c:val>
        </c:ser>
        <c:marker val="1"/>
        <c:axId val="52057600"/>
        <c:axId val="52059136"/>
      </c:lineChart>
      <c:catAx>
        <c:axId val="52057600"/>
        <c:scaling>
          <c:orientation val="minMax"/>
        </c:scaling>
        <c:axPos val="b"/>
        <c:tickLblPos val="nextTo"/>
        <c:crossAx val="52059136"/>
        <c:crosses val="autoZero"/>
        <c:auto val="1"/>
        <c:lblAlgn val="ctr"/>
        <c:lblOffset val="100"/>
      </c:catAx>
      <c:valAx>
        <c:axId val="52059136"/>
        <c:scaling>
          <c:orientation val="minMax"/>
        </c:scaling>
        <c:axPos val="l"/>
        <c:majorGridlines/>
        <c:numFmt formatCode="#,##0.00" sourceLinked="1"/>
        <c:tickLblPos val="nextTo"/>
        <c:crossAx val="52057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2001-02</c:v>
                </c:pt>
                <c:pt idx="1">
                  <c:v>2002-03</c:v>
                </c:pt>
                <c:pt idx="2">
                  <c:v>2003-04</c:v>
                </c:pt>
                <c:pt idx="3">
                  <c:v>2004-05</c:v>
                </c:pt>
                <c:pt idx="4">
                  <c:v>2005-06</c:v>
                </c:pt>
                <c:pt idx="5">
                  <c:v>2006-07</c:v>
                </c:pt>
                <c:pt idx="6">
                  <c:v>2007-08</c:v>
                </c:pt>
                <c:pt idx="7">
                  <c:v>2008-09</c:v>
                </c:pt>
                <c:pt idx="8">
                  <c:v>2009-10</c:v>
                </c:pt>
                <c:pt idx="9">
                  <c:v>2010-11</c:v>
                </c:pt>
                <c:pt idx="10">
                  <c:v>2011-12</c:v>
                </c:pt>
                <c:pt idx="11">
                  <c:v>2012-13 (mars)</c:v>
                </c:pt>
              </c:strCache>
            </c:strRef>
          </c:cat>
          <c:val>
            <c:numRef>
              <c:f>Sheet1!$B$16:$B$27</c:f>
              <c:numCache>
                <c:formatCode>#,##0.00</c:formatCode>
                <c:ptCount val="12"/>
                <c:pt idx="0">
                  <c:v>14446.52</c:v>
                </c:pt>
                <c:pt idx="1">
                  <c:v>19128.88</c:v>
                </c:pt>
                <c:pt idx="2">
                  <c:v>21001.93</c:v>
                </c:pt>
                <c:pt idx="3">
                  <c:v>25470.09</c:v>
                </c:pt>
                <c:pt idx="4">
                  <c:v>25799.960000000003</c:v>
                </c:pt>
                <c:pt idx="5">
                  <c:v>29972.38</c:v>
                </c:pt>
                <c:pt idx="6">
                  <c:v>37496.410000000003</c:v>
                </c:pt>
                <c:pt idx="7">
                  <c:v>43001.64</c:v>
                </c:pt>
                <c:pt idx="8">
                  <c:v>40585.08</c:v>
                </c:pt>
                <c:pt idx="9">
                  <c:v>50525.64</c:v>
                </c:pt>
                <c:pt idx="10">
                  <c:v>51860.17</c:v>
                </c:pt>
                <c:pt idx="11">
                  <c:v>56718.44</c:v>
                </c:pt>
              </c:numCache>
            </c:numRef>
          </c:val>
        </c:ser>
        <c:marker val="1"/>
        <c:axId val="52066944"/>
        <c:axId val="52097408"/>
      </c:lineChart>
      <c:catAx>
        <c:axId val="52066944"/>
        <c:scaling>
          <c:orientation val="minMax"/>
        </c:scaling>
        <c:axPos val="b"/>
        <c:tickLblPos val="nextTo"/>
        <c:crossAx val="52097408"/>
        <c:crosses val="autoZero"/>
        <c:auto val="1"/>
        <c:lblAlgn val="ctr"/>
        <c:lblOffset val="100"/>
      </c:catAx>
      <c:valAx>
        <c:axId val="52097408"/>
        <c:scaling>
          <c:orientation val="minMax"/>
        </c:scaling>
        <c:axPos val="l"/>
        <c:majorGridlines/>
        <c:numFmt formatCode="#,##0.00" sourceLinked="1"/>
        <c:tickLblPos val="nextTo"/>
        <c:crossAx val="52066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cat>
            <c:strRef>
              <c:f>Sheet1!$A$1:$A$12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0.14680000000000001</c:v>
                </c:pt>
                <c:pt idx="1">
                  <c:v>0.15360000000000001</c:v>
                </c:pt>
                <c:pt idx="2">
                  <c:v>0.15970000000000029</c:v>
                </c:pt>
                <c:pt idx="3">
                  <c:v>0.14960000000000001</c:v>
                </c:pt>
                <c:pt idx="4">
                  <c:v>0.15160000000000001</c:v>
                </c:pt>
                <c:pt idx="5">
                  <c:v>0.12870000000000001</c:v>
                </c:pt>
                <c:pt idx="6">
                  <c:v>0.13619999999999999</c:v>
                </c:pt>
                <c:pt idx="7">
                  <c:v>0.14960000000000001</c:v>
                </c:pt>
                <c:pt idx="8">
                  <c:v>0.1613</c:v>
                </c:pt>
                <c:pt idx="9">
                  <c:v>0.15370000000000025</c:v>
                </c:pt>
                <c:pt idx="10">
                  <c:v>0.16969999999999999</c:v>
                </c:pt>
                <c:pt idx="11">
                  <c:v>0.19650000000000001</c:v>
                </c:pt>
              </c:numCache>
            </c:numRef>
          </c:val>
        </c:ser>
        <c:marker val="1"/>
        <c:axId val="51662848"/>
        <c:axId val="51664384"/>
      </c:lineChart>
      <c:catAx>
        <c:axId val="51662848"/>
        <c:scaling>
          <c:orientation val="minMax"/>
        </c:scaling>
        <c:axPos val="b"/>
        <c:tickLblPos val="nextTo"/>
        <c:crossAx val="51664384"/>
        <c:crosses val="autoZero"/>
        <c:auto val="1"/>
        <c:lblAlgn val="ctr"/>
        <c:lblOffset val="100"/>
      </c:catAx>
      <c:valAx>
        <c:axId val="51664384"/>
        <c:scaling>
          <c:orientation val="minMax"/>
        </c:scaling>
        <c:axPos val="l"/>
        <c:majorGridlines/>
        <c:numFmt formatCode="General" sourceLinked="1"/>
        <c:tickLblPos val="nextTo"/>
        <c:crossAx val="516628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Sheet1!$A$15:$A$26</c:f>
              <c:strCache>
                <c:ptCount val="12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</c:strCache>
            </c:strRef>
          </c:cat>
          <c:val>
            <c:numRef>
              <c:f>Sheet1!$B$15:$B$26</c:f>
              <c:numCache>
                <c:formatCode>#,##0.00</c:formatCode>
                <c:ptCount val="12"/>
                <c:pt idx="0">
                  <c:v>12584.38</c:v>
                </c:pt>
                <c:pt idx="1">
                  <c:v>14446.52</c:v>
                </c:pt>
                <c:pt idx="2">
                  <c:v>19128.88</c:v>
                </c:pt>
                <c:pt idx="3">
                  <c:v>21001.93</c:v>
                </c:pt>
                <c:pt idx="4">
                  <c:v>25470.09</c:v>
                </c:pt>
                <c:pt idx="5">
                  <c:v>25799.960000000021</c:v>
                </c:pt>
                <c:pt idx="6">
                  <c:v>29972.38</c:v>
                </c:pt>
                <c:pt idx="7">
                  <c:v>37496.410000000003</c:v>
                </c:pt>
                <c:pt idx="8">
                  <c:v>43001.64</c:v>
                </c:pt>
                <c:pt idx="9">
                  <c:v>40585.08</c:v>
                </c:pt>
                <c:pt idx="10">
                  <c:v>50525.64</c:v>
                </c:pt>
                <c:pt idx="11">
                  <c:v>58502.42</c:v>
                </c:pt>
              </c:numCache>
            </c:numRef>
          </c:val>
        </c:ser>
        <c:ser>
          <c:idx val="1"/>
          <c:order val="1"/>
          <c:cat>
            <c:strRef>
              <c:f>Sheet1!$A$15:$A$26</c:f>
              <c:strCache>
                <c:ptCount val="12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</c:strCache>
            </c:strRef>
          </c:cat>
          <c:val>
            <c:numRef>
              <c:f>Sheet1!$C$15:$C$26</c:f>
              <c:numCache>
                <c:formatCode>#,##0.00</c:formatCode>
                <c:ptCount val="12"/>
                <c:pt idx="0">
                  <c:v>26120.87</c:v>
                </c:pt>
                <c:pt idx="1">
                  <c:v>30576.38</c:v>
                </c:pt>
                <c:pt idx="2">
                  <c:v>43953.17</c:v>
                </c:pt>
                <c:pt idx="3">
                  <c:v>48075.8</c:v>
                </c:pt>
                <c:pt idx="4">
                  <c:v>57743.14</c:v>
                </c:pt>
                <c:pt idx="5">
                  <c:v>64119.850000000013</c:v>
                </c:pt>
                <c:pt idx="6">
                  <c:v>67308.58</c:v>
                </c:pt>
                <c:pt idx="7">
                  <c:v>79724</c:v>
                </c:pt>
                <c:pt idx="8">
                  <c:v>89563.709999999992</c:v>
                </c:pt>
                <c:pt idx="9">
                  <c:v>109138.95999999999</c:v>
                </c:pt>
                <c:pt idx="10">
                  <c:v>120685.14</c:v>
                </c:pt>
                <c:pt idx="11">
                  <c:v>121595</c:v>
                </c:pt>
              </c:numCache>
            </c:numRef>
          </c:val>
        </c:ser>
        <c:axId val="51693056"/>
        <c:axId val="51694592"/>
      </c:barChart>
      <c:catAx>
        <c:axId val="51693056"/>
        <c:scaling>
          <c:orientation val="minMax"/>
        </c:scaling>
        <c:axPos val="b"/>
        <c:tickLblPos val="nextTo"/>
        <c:crossAx val="51694592"/>
        <c:crosses val="autoZero"/>
        <c:auto val="1"/>
        <c:lblAlgn val="ctr"/>
        <c:lblOffset val="100"/>
      </c:catAx>
      <c:valAx>
        <c:axId val="51694592"/>
        <c:scaling>
          <c:orientation val="minMax"/>
        </c:scaling>
        <c:axPos val="l"/>
        <c:majorGridlines/>
        <c:numFmt formatCode="#,##0.00" sourceLinked="1"/>
        <c:tickLblPos val="nextTo"/>
        <c:crossAx val="5169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1"/>
          <c:order val="1"/>
          <c:tx>
            <c:strRef>
              <c:f>Sheet1!$E$4</c:f>
              <c:strCache>
                <c:ptCount val="1"/>
                <c:pt idx="0">
                  <c:v>2010/11</c:v>
                </c:pt>
              </c:strCache>
            </c:strRef>
          </c:tx>
          <c:explosion val="25"/>
          <c:cat>
            <c:strRef>
              <c:f>Sheet1!$A$5:$C$7</c:f>
              <c:strCache>
                <c:ptCount val="3"/>
                <c:pt idx="0">
                  <c:v>Revenus bruts d'intérêt</c:v>
                </c:pt>
                <c:pt idx="1">
                  <c:v>Commissions</c:v>
                </c:pt>
                <c:pt idx="2">
                  <c:v>Gains de change</c:v>
                </c:pt>
              </c:strCache>
            </c:strRef>
          </c:cat>
          <c:val>
            <c:numRef>
              <c:f>Sheet1!$E$5:$E$7</c:f>
              <c:numCache>
                <c:formatCode>#,##0.00</c:formatCode>
                <c:ptCount val="3"/>
                <c:pt idx="0">
                  <c:v>3823.5</c:v>
                </c:pt>
                <c:pt idx="1">
                  <c:v>1772.5</c:v>
                </c:pt>
                <c:pt idx="2" formatCode="General">
                  <c:v>813.1</c:v>
                </c:pt>
              </c:numCache>
            </c:numRef>
          </c:val>
        </c:ser>
        <c:ser>
          <c:idx val="0"/>
          <c:order val="0"/>
          <c:tx>
            <c:strRef>
              <c:f>Sheet1!$D$4</c:f>
              <c:strCache>
                <c:ptCount val="1"/>
                <c:pt idx="0">
                  <c:v>2009/10</c:v>
                </c:pt>
              </c:strCache>
            </c:strRef>
          </c:tx>
          <c:explosion val="25"/>
          <c:cat>
            <c:strRef>
              <c:f>Sheet1!$A$5:$C$7</c:f>
              <c:strCache>
                <c:ptCount val="3"/>
                <c:pt idx="0">
                  <c:v>Revenus bruts d'intérêt</c:v>
                </c:pt>
                <c:pt idx="1">
                  <c:v>Commissions</c:v>
                </c:pt>
                <c:pt idx="2">
                  <c:v>Gains de change</c:v>
                </c:pt>
              </c:strCache>
            </c:strRef>
          </c:cat>
          <c:val>
            <c:numRef>
              <c:f>Sheet1!$D$5:$D$7</c:f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2008/09</c:v>
                </c:pt>
              </c:strCache>
            </c:strRef>
          </c:tx>
          <c:explosion val="25"/>
          <c:cat>
            <c:strRef>
              <c:f>Sheet1!$A$4:$A$6</c:f>
              <c:strCache>
                <c:ptCount val="3"/>
                <c:pt idx="0">
                  <c:v>Revenus bruats d'intérêt</c:v>
                </c:pt>
                <c:pt idx="1">
                  <c:v>Commissions</c:v>
                </c:pt>
                <c:pt idx="2">
                  <c:v>Gains de chnge</c:v>
                </c:pt>
              </c:strCache>
            </c:strRef>
          </c:cat>
          <c:val>
            <c:numRef>
              <c:f>Sheet1!$B$4:$B$6</c:f>
              <c:numCache>
                <c:formatCode>#,##0.00</c:formatCode>
                <c:ptCount val="3"/>
                <c:pt idx="0">
                  <c:v>4698</c:v>
                </c:pt>
                <c:pt idx="1">
                  <c:v>1320.3</c:v>
                </c:pt>
                <c:pt idx="2" formatCode="General">
                  <c:v>554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191E-8546-4CB0-AAA7-D02A8100C1D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CB3BA-DDD3-486B-9B38-905977E8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0"/>
            <a:ext cx="784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DU SYSTEME BANCAIRE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présentation</a:t>
            </a:r>
            <a:r>
              <a:rPr lang="en-US" b="1" dirty="0" smtClean="0"/>
              <a:t> de </a:t>
            </a:r>
            <a:r>
              <a:rPr lang="en-US" b="1" dirty="0" err="1" smtClean="0"/>
              <a:t>l’APB</a:t>
            </a:r>
            <a:endParaRPr lang="en-US" b="1" dirty="0"/>
          </a:p>
        </p:txBody>
      </p:sp>
      <p:pic>
        <p:nvPicPr>
          <p:cNvPr id="1026" name="Picture 1" descr="AP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6934200" cy="762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1" descr="AP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7086600" cy="9906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smtClean="0"/>
              <a:t>bancaire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Près</a:t>
            </a:r>
            <a:r>
              <a:rPr lang="en-US" dirty="0" smtClean="0"/>
              <a:t> de 50.0% des </a:t>
            </a:r>
            <a:r>
              <a:rPr lang="en-US" dirty="0" err="1" smtClean="0"/>
              <a:t>ressources</a:t>
            </a:r>
            <a:r>
              <a:rPr lang="en-US" dirty="0" smtClean="0"/>
              <a:t> </a:t>
            </a:r>
            <a:r>
              <a:rPr lang="en-US" dirty="0" err="1" smtClean="0"/>
              <a:t>collectées</a:t>
            </a:r>
            <a:r>
              <a:rPr lang="en-US" dirty="0" smtClean="0"/>
              <a:t> en dollars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rédistribuées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de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jusqu’à</a:t>
            </a:r>
            <a:r>
              <a:rPr lang="en-US" dirty="0" smtClean="0"/>
              <a:t> la </a:t>
            </a:r>
            <a:r>
              <a:rPr lang="en-US" dirty="0" err="1" smtClean="0"/>
              <a:t>veille</a:t>
            </a:r>
            <a:r>
              <a:rPr lang="en-US" dirty="0" smtClean="0"/>
              <a:t> du </a:t>
            </a:r>
            <a:r>
              <a:rPr lang="en-US" dirty="0" err="1" smtClean="0"/>
              <a:t>séïsme</a:t>
            </a:r>
            <a:r>
              <a:rPr lang="en-US" dirty="0" smtClean="0"/>
              <a:t> </a:t>
            </a:r>
            <a:r>
              <a:rPr lang="en-US" dirty="0" err="1" smtClean="0"/>
              <a:t>respectant</a:t>
            </a:r>
            <a:r>
              <a:rPr lang="en-US" dirty="0" smtClean="0"/>
              <a:t> les </a:t>
            </a:r>
            <a:r>
              <a:rPr lang="en-US" dirty="0" err="1" smtClean="0"/>
              <a:t>normes</a:t>
            </a:r>
            <a:r>
              <a:rPr lang="en-US" dirty="0" smtClean="0"/>
              <a:t> </a:t>
            </a:r>
            <a:r>
              <a:rPr lang="en-US" dirty="0" err="1" smtClean="0"/>
              <a:t>édictées</a:t>
            </a:r>
            <a:r>
              <a:rPr lang="en-US" dirty="0" smtClean="0"/>
              <a:t> par la </a:t>
            </a: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r>
              <a:rPr lang="en-US" dirty="0" smtClean="0"/>
              <a:t> en </a:t>
            </a:r>
            <a:r>
              <a:rPr lang="en-US" dirty="0" err="1" smtClean="0"/>
              <a:t>vue</a:t>
            </a:r>
            <a:r>
              <a:rPr lang="en-US" dirty="0" smtClean="0"/>
              <a:t> de </a:t>
            </a:r>
            <a:r>
              <a:rPr lang="en-US" dirty="0" err="1" smtClean="0"/>
              <a:t>minimiser</a:t>
            </a:r>
            <a:r>
              <a:rPr lang="en-US" dirty="0" smtClean="0"/>
              <a:t> les </a:t>
            </a:r>
            <a:r>
              <a:rPr lang="en-US" dirty="0" err="1" smtClean="0"/>
              <a:t>risques</a:t>
            </a:r>
            <a:r>
              <a:rPr lang="en-US" dirty="0" smtClean="0"/>
              <a:t> de </a:t>
            </a:r>
            <a:r>
              <a:rPr lang="en-US" dirty="0" err="1" smtClean="0"/>
              <a:t>contrepartie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L’accroissement</a:t>
            </a:r>
            <a:r>
              <a:rPr lang="en-US" dirty="0" smtClean="0"/>
              <a:t> des  </a:t>
            </a:r>
            <a:r>
              <a:rPr lang="en-US" dirty="0" err="1" smtClean="0"/>
              <a:t>dépôts</a:t>
            </a:r>
            <a:r>
              <a:rPr lang="en-US" dirty="0" smtClean="0"/>
              <a:t> </a:t>
            </a:r>
            <a:r>
              <a:rPr lang="en-US" dirty="0" err="1" smtClean="0"/>
              <a:t>enregistrés</a:t>
            </a:r>
            <a:r>
              <a:rPr lang="en-US" dirty="0" smtClean="0"/>
              <a:t> à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l’année</a:t>
            </a:r>
            <a:r>
              <a:rPr lang="en-US" dirty="0" smtClean="0"/>
              <a:t> 2010 et </a:t>
            </a:r>
            <a:r>
              <a:rPr lang="en-US" dirty="0" err="1" smtClean="0"/>
              <a:t>résultant</a:t>
            </a:r>
            <a:r>
              <a:rPr lang="en-US" dirty="0" smtClean="0"/>
              <a:t> de </a:t>
            </a:r>
            <a:r>
              <a:rPr lang="en-US" dirty="0" err="1" smtClean="0"/>
              <a:t>l’afflux</a:t>
            </a:r>
            <a:r>
              <a:rPr lang="en-US" dirty="0" smtClean="0"/>
              <a:t> </a:t>
            </a:r>
            <a:r>
              <a:rPr lang="en-US" dirty="0" err="1" smtClean="0"/>
              <a:t>d’aide</a:t>
            </a:r>
            <a:r>
              <a:rPr lang="en-US" dirty="0" smtClean="0"/>
              <a:t> </a:t>
            </a:r>
            <a:r>
              <a:rPr lang="en-US" dirty="0" err="1" smtClean="0"/>
              <a:t>externe</a:t>
            </a:r>
            <a:r>
              <a:rPr lang="en-US" dirty="0" smtClean="0"/>
              <a:t>, a </a:t>
            </a:r>
            <a:r>
              <a:rPr lang="en-US" dirty="0" err="1" smtClean="0"/>
              <a:t>modifié</a:t>
            </a:r>
            <a:r>
              <a:rPr lang="en-US" dirty="0" smtClean="0"/>
              <a:t> </a:t>
            </a:r>
            <a:r>
              <a:rPr lang="en-US" dirty="0" err="1" smtClean="0"/>
              <a:t>grandement</a:t>
            </a:r>
            <a:r>
              <a:rPr lang="en-US" dirty="0" smtClean="0"/>
              <a:t> le </a:t>
            </a:r>
            <a:r>
              <a:rPr lang="en-US" dirty="0" err="1" smtClean="0"/>
              <a:t>comportement</a:t>
            </a:r>
            <a:r>
              <a:rPr lang="en-US" dirty="0" smtClean="0"/>
              <a:t> du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octroyé</a:t>
            </a:r>
            <a:r>
              <a:rPr lang="en-US" dirty="0" smtClean="0"/>
              <a:t> en dollars. Il </a:t>
            </a:r>
            <a:r>
              <a:rPr lang="en-US" dirty="0" err="1" smtClean="0"/>
              <a:t>représente</a:t>
            </a:r>
            <a:r>
              <a:rPr lang="en-US" dirty="0" smtClean="0"/>
              <a:t> en </a:t>
            </a:r>
            <a:r>
              <a:rPr lang="en-US" dirty="0" err="1" smtClean="0"/>
              <a:t>décembre</a:t>
            </a:r>
            <a:r>
              <a:rPr lang="en-US" dirty="0" smtClean="0"/>
              <a:t> 2012, 28.2% des </a:t>
            </a:r>
            <a:r>
              <a:rPr lang="en-US" dirty="0" err="1" smtClean="0"/>
              <a:t>dépôts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400" dirty="0" smtClean="0"/>
              <a:t>      Le </a:t>
            </a:r>
            <a:r>
              <a:rPr lang="en-US" sz="2400" dirty="0" err="1" smtClean="0"/>
              <a:t>crédit</a:t>
            </a:r>
            <a:r>
              <a:rPr lang="en-US" sz="2400" dirty="0" smtClean="0"/>
              <a:t> en </a:t>
            </a:r>
            <a:r>
              <a:rPr lang="en-US" sz="2400" dirty="0" err="1" smtClean="0"/>
              <a:t>gourdes</a:t>
            </a:r>
            <a:r>
              <a:rPr lang="en-US" sz="2400" dirty="0" smtClean="0"/>
              <a:t> a </a:t>
            </a:r>
            <a:r>
              <a:rPr lang="en-US" sz="2400" dirty="0" err="1" smtClean="0"/>
              <a:t>évolué</a:t>
            </a:r>
            <a:r>
              <a:rPr lang="en-US" sz="2400" dirty="0" smtClean="0"/>
              <a:t> </a:t>
            </a:r>
            <a:r>
              <a:rPr lang="en-US" sz="2400" dirty="0" err="1" smtClean="0"/>
              <a:t>différemment</a:t>
            </a:r>
            <a:r>
              <a:rPr lang="en-US" sz="2400" dirty="0" smtClean="0"/>
              <a:t> . Il </a:t>
            </a:r>
            <a:r>
              <a:rPr lang="en-US" sz="2400" dirty="0" err="1" smtClean="0"/>
              <a:t>représente</a:t>
            </a:r>
            <a:r>
              <a:rPr lang="en-US" sz="2400" dirty="0" smtClean="0"/>
              <a:t> en </a:t>
            </a:r>
            <a:r>
              <a:rPr lang="en-US" sz="2400" dirty="0" err="1" smtClean="0"/>
              <a:t>décembre</a:t>
            </a:r>
            <a:r>
              <a:rPr lang="en-US" sz="2400" dirty="0" smtClean="0"/>
              <a:t> 2012 51.6% des </a:t>
            </a:r>
            <a:r>
              <a:rPr lang="en-US" sz="2400" dirty="0" err="1" smtClean="0"/>
              <a:t>dépôts</a:t>
            </a:r>
            <a:r>
              <a:rPr lang="en-US" sz="2400" dirty="0" smtClean="0"/>
              <a:t> </a:t>
            </a:r>
            <a:r>
              <a:rPr lang="en-US" sz="2400" dirty="0" err="1" smtClean="0"/>
              <a:t>contre</a:t>
            </a:r>
            <a:r>
              <a:rPr lang="en-US" sz="2400" dirty="0" smtClean="0"/>
              <a:t> 46.1% en </a:t>
            </a:r>
            <a:r>
              <a:rPr lang="en-US" sz="2400" dirty="0" err="1" smtClean="0"/>
              <a:t>septembre</a:t>
            </a:r>
            <a:r>
              <a:rPr lang="en-US" sz="2400" dirty="0" smtClean="0"/>
              <a:t> 2012. Le </a:t>
            </a:r>
            <a:r>
              <a:rPr lang="en-US" sz="2400" dirty="0" err="1" smtClean="0"/>
              <a:t>crédit</a:t>
            </a:r>
            <a:r>
              <a:rPr lang="en-US" sz="2400" dirty="0" smtClean="0"/>
              <a:t> en </a:t>
            </a:r>
            <a:r>
              <a:rPr lang="en-US" sz="2400" dirty="0" err="1" smtClean="0"/>
              <a:t>gourdes</a:t>
            </a:r>
            <a:r>
              <a:rPr lang="en-US" sz="2400" dirty="0" smtClean="0"/>
              <a:t> a beaucoup </a:t>
            </a:r>
            <a:r>
              <a:rPr lang="en-US" sz="2400" dirty="0" err="1" smtClean="0"/>
              <a:t>progressé</a:t>
            </a:r>
            <a:r>
              <a:rPr lang="en-US" sz="2400" dirty="0" smtClean="0"/>
              <a:t> entre </a:t>
            </a:r>
            <a:r>
              <a:rPr lang="en-US" sz="2400" dirty="0" err="1" smtClean="0"/>
              <a:t>ces</a:t>
            </a:r>
            <a:r>
              <a:rPr lang="en-US" sz="2400" dirty="0" smtClean="0"/>
              <a:t> </a:t>
            </a:r>
            <a:r>
              <a:rPr lang="en-US" sz="2400" dirty="0" err="1" smtClean="0"/>
              <a:t>deux</a:t>
            </a:r>
            <a:r>
              <a:rPr lang="en-US" sz="2400" dirty="0" smtClean="0"/>
              <a:t> </a:t>
            </a:r>
            <a:r>
              <a:rPr lang="en-US" sz="2400" dirty="0" err="1" smtClean="0"/>
              <a:t>périodes</a:t>
            </a:r>
            <a:r>
              <a:rPr lang="en-US" sz="2400" dirty="0" smtClean="0"/>
              <a:t>. Son expansion au </a:t>
            </a:r>
            <a:r>
              <a:rPr lang="en-US" sz="2400" dirty="0" err="1" smtClean="0"/>
              <a:t>cours</a:t>
            </a:r>
            <a:r>
              <a:rPr lang="en-US" sz="2400" dirty="0" smtClean="0"/>
              <a:t> des </a:t>
            </a:r>
            <a:r>
              <a:rPr lang="en-US" sz="2400" dirty="0" err="1" smtClean="0"/>
              <a:t>trois</a:t>
            </a:r>
            <a:r>
              <a:rPr lang="en-US" sz="2400" dirty="0" smtClean="0"/>
              <a:t> </a:t>
            </a:r>
            <a:r>
              <a:rPr lang="en-US" sz="2400" dirty="0" err="1" smtClean="0"/>
              <a:t>dernières</a:t>
            </a:r>
            <a:r>
              <a:rPr lang="en-US" sz="2400" dirty="0" smtClean="0"/>
              <a:t> </a:t>
            </a:r>
            <a:r>
              <a:rPr lang="en-US" sz="2400" dirty="0" err="1" smtClean="0"/>
              <a:t>années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influencée</a:t>
            </a:r>
            <a:r>
              <a:rPr lang="en-US" sz="2400" dirty="0" smtClean="0"/>
              <a:t> par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liquidité</a:t>
            </a:r>
            <a:r>
              <a:rPr lang="en-US" sz="2400" dirty="0" smtClean="0"/>
              <a:t> </a:t>
            </a:r>
            <a:r>
              <a:rPr lang="en-US" sz="2400" dirty="0" err="1" smtClean="0"/>
              <a:t>abondante</a:t>
            </a:r>
            <a:r>
              <a:rPr lang="en-US" sz="2400" dirty="0" smtClean="0"/>
              <a:t> </a:t>
            </a:r>
            <a:r>
              <a:rPr lang="en-US" sz="2400" dirty="0" err="1" smtClean="0"/>
              <a:t>favorisée</a:t>
            </a:r>
            <a:r>
              <a:rPr lang="en-US" sz="2400" dirty="0" smtClean="0"/>
              <a:t> par </a:t>
            </a:r>
          </a:p>
          <a:p>
            <a:pPr algn="just">
              <a:buNone/>
            </a:pPr>
            <a:r>
              <a:rPr lang="en-US" sz="2400" dirty="0" smtClean="0"/>
              <a:t>	- la discipline </a:t>
            </a:r>
            <a:r>
              <a:rPr lang="en-US" sz="2400" dirty="0" err="1" smtClean="0"/>
              <a:t>fiscale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-La stagnation du </a:t>
            </a:r>
            <a:r>
              <a:rPr lang="en-US" sz="2400" dirty="0" err="1" smtClean="0"/>
              <a:t>marché</a:t>
            </a:r>
            <a:r>
              <a:rPr lang="en-US" sz="2400" dirty="0" smtClean="0"/>
              <a:t> des </a:t>
            </a:r>
            <a:r>
              <a:rPr lang="en-US" sz="2400" dirty="0" err="1" smtClean="0"/>
              <a:t>bons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en-US" sz="2400" dirty="0" err="1" smtClean="0"/>
              <a:t>L’élimination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composante</a:t>
            </a:r>
            <a:r>
              <a:rPr lang="en-US" sz="2400" dirty="0" smtClean="0"/>
              <a:t> </a:t>
            </a:r>
            <a:r>
              <a:rPr lang="en-US" sz="2400" dirty="0" err="1" smtClean="0"/>
              <a:t>gourdes</a:t>
            </a:r>
            <a:r>
              <a:rPr lang="en-US" sz="2400" dirty="0" smtClean="0"/>
              <a:t> des </a:t>
            </a:r>
            <a:r>
              <a:rPr lang="en-US" sz="2400" dirty="0" err="1" smtClean="0"/>
              <a:t>réserves</a:t>
            </a:r>
            <a:r>
              <a:rPr lang="en-US" sz="2400" dirty="0" smtClean="0"/>
              <a:t> </a:t>
            </a:r>
            <a:r>
              <a:rPr lang="en-US" sz="2400" dirty="0" err="1" smtClean="0"/>
              <a:t>obligatoires</a:t>
            </a:r>
            <a:r>
              <a:rPr lang="en-US" sz="2400" dirty="0" smtClean="0"/>
              <a:t> </a:t>
            </a:r>
            <a:r>
              <a:rPr lang="en-US" sz="2400" dirty="0" err="1" smtClean="0"/>
              <a:t>constituées</a:t>
            </a:r>
            <a:r>
              <a:rPr lang="en-US" sz="2400" dirty="0" smtClean="0"/>
              <a:t> en devises</a:t>
            </a: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 La reprise </a:t>
            </a:r>
            <a:r>
              <a:rPr lang="en-US" sz="2400" dirty="0" err="1" smtClean="0"/>
              <a:t>économique</a:t>
            </a:r>
            <a:r>
              <a:rPr lang="en-US" sz="2400" dirty="0" smtClean="0"/>
              <a:t> et les </a:t>
            </a:r>
            <a:r>
              <a:rPr lang="en-US" sz="2400" dirty="0" err="1" smtClean="0"/>
              <a:t>travaux</a:t>
            </a:r>
            <a:r>
              <a:rPr lang="en-US" sz="2400" dirty="0" smtClean="0"/>
              <a:t> de reconstruction </a:t>
            </a:r>
            <a:r>
              <a:rPr lang="en-US" sz="2400" dirty="0" err="1" smtClean="0"/>
              <a:t>entamés</a:t>
            </a:r>
            <a:r>
              <a:rPr lang="en-US" sz="2400" dirty="0" smtClean="0"/>
              <a:t> 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en-US" sz="2400" dirty="0" err="1" smtClean="0"/>
              <a:t>également</a:t>
            </a:r>
            <a:r>
              <a:rPr lang="en-US" sz="2400" dirty="0" smtClean="0"/>
              <a:t> </a:t>
            </a:r>
            <a:r>
              <a:rPr lang="en-US" sz="2400" dirty="0" err="1" smtClean="0"/>
              <a:t>créé</a:t>
            </a:r>
            <a:r>
              <a:rPr lang="en-US" sz="2400" dirty="0" smtClean="0"/>
              <a:t> les conditions </a:t>
            </a:r>
            <a:r>
              <a:rPr lang="en-US" sz="2400" dirty="0" err="1" smtClean="0"/>
              <a:t>nécessaires</a:t>
            </a:r>
            <a:r>
              <a:rPr lang="en-US" sz="2400" dirty="0" smtClean="0"/>
              <a:t> à la reprise du </a:t>
            </a:r>
            <a:r>
              <a:rPr lang="en-US" sz="2400" dirty="0" err="1" smtClean="0"/>
              <a:t>crédit</a:t>
            </a:r>
            <a:r>
              <a:rPr lang="en-US" sz="2400" dirty="0" smtClean="0"/>
              <a:t> en </a:t>
            </a:r>
            <a:r>
              <a:rPr lang="en-US" sz="2400" dirty="0" err="1" smtClean="0"/>
              <a:t>gourdes</a:t>
            </a:r>
            <a:r>
              <a:rPr lang="en-US" sz="2400" dirty="0" smtClean="0"/>
              <a:t>, </a:t>
            </a:r>
            <a:r>
              <a:rPr lang="en-US" sz="2400" dirty="0" err="1" smtClean="0"/>
              <a:t>destiné</a:t>
            </a:r>
            <a:r>
              <a:rPr lang="en-US" sz="2400" dirty="0" smtClean="0"/>
              <a:t> au </a:t>
            </a:r>
            <a:r>
              <a:rPr lang="en-US" sz="2400" dirty="0" err="1" smtClean="0"/>
              <a:t>secteur</a:t>
            </a:r>
            <a:r>
              <a:rPr lang="en-US" sz="2400" dirty="0" smtClean="0"/>
              <a:t> </a:t>
            </a:r>
            <a:r>
              <a:rPr lang="en-US" sz="2400" dirty="0" err="1" smtClean="0"/>
              <a:t>privé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Toutefois</a:t>
            </a:r>
            <a:r>
              <a:rPr lang="en-US" sz="2400" dirty="0" smtClean="0"/>
              <a:t>, le </a:t>
            </a:r>
            <a:r>
              <a:rPr lang="en-US" sz="2400" dirty="0" err="1" smtClean="0"/>
              <a:t>dynamisme</a:t>
            </a:r>
            <a:r>
              <a:rPr lang="en-US" sz="2400" dirty="0" smtClean="0"/>
              <a:t> du </a:t>
            </a:r>
            <a:r>
              <a:rPr lang="en-US" sz="2400" dirty="0" err="1" smtClean="0"/>
              <a:t>crédit</a:t>
            </a:r>
            <a:r>
              <a:rPr lang="en-US" sz="2400" dirty="0" smtClean="0"/>
              <a:t> ne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/>
              <a:t>ê</a:t>
            </a:r>
            <a:r>
              <a:rPr lang="en-US" sz="2400" dirty="0" err="1" smtClean="0"/>
              <a:t>tre</a:t>
            </a:r>
            <a:r>
              <a:rPr lang="en-US" sz="2400" dirty="0" smtClean="0"/>
              <a:t> </a:t>
            </a:r>
            <a:r>
              <a:rPr lang="en-US" sz="2400" dirty="0" err="1" smtClean="0"/>
              <a:t>assuré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par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croissance</a:t>
            </a:r>
            <a:r>
              <a:rPr lang="en-US" sz="2400" dirty="0" smtClean="0"/>
              <a:t> </a:t>
            </a:r>
            <a:r>
              <a:rPr lang="en-US" sz="2400" dirty="0" err="1" smtClean="0"/>
              <a:t>soutenue</a:t>
            </a:r>
            <a:r>
              <a:rPr lang="en-US" sz="2400" dirty="0" smtClean="0"/>
              <a:t> et par le </a:t>
            </a:r>
            <a:r>
              <a:rPr lang="en-US" sz="2400" dirty="0" err="1" smtClean="0"/>
              <a:t>maintien</a:t>
            </a:r>
            <a:r>
              <a:rPr lang="en-US" sz="2400" dirty="0" smtClean="0"/>
              <a:t> de la discipline </a:t>
            </a:r>
            <a:r>
              <a:rPr lang="en-US" sz="2400" dirty="0" err="1" smtClean="0"/>
              <a:t>fiscale</a:t>
            </a:r>
            <a:r>
              <a:rPr lang="en-US" sz="2400" dirty="0" smtClean="0"/>
              <a:t> pour ne pas </a:t>
            </a:r>
            <a:r>
              <a:rPr lang="en-US" sz="2400" dirty="0" err="1" smtClean="0"/>
              <a:t>évincer</a:t>
            </a:r>
            <a:r>
              <a:rPr lang="en-US" sz="2400" dirty="0" smtClean="0"/>
              <a:t> </a:t>
            </a:r>
            <a:r>
              <a:rPr lang="en-US" sz="2400" dirty="0" err="1" smtClean="0"/>
              <a:t>comme</a:t>
            </a:r>
            <a:r>
              <a:rPr lang="en-US" sz="2400" dirty="0" smtClean="0"/>
              <a:t> </a:t>
            </a:r>
            <a:r>
              <a:rPr lang="en-US" sz="2400" dirty="0" err="1" smtClean="0"/>
              <a:t>autrefois</a:t>
            </a:r>
            <a:r>
              <a:rPr lang="en-US" sz="2400" dirty="0" smtClean="0"/>
              <a:t> le </a:t>
            </a:r>
            <a:r>
              <a:rPr lang="en-US" sz="2400" dirty="0" err="1" smtClean="0"/>
              <a:t>secteur</a:t>
            </a:r>
            <a:r>
              <a:rPr lang="en-US" sz="2400" dirty="0" smtClean="0"/>
              <a:t> </a:t>
            </a:r>
            <a:r>
              <a:rPr lang="en-US" sz="2400" dirty="0" err="1" smtClean="0"/>
              <a:t>privé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la distribution du </a:t>
            </a:r>
            <a:r>
              <a:rPr lang="en-US" sz="2400" dirty="0" err="1" smtClean="0"/>
              <a:t>crédit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disponible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l’économie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Bancarisation</a:t>
            </a:r>
            <a:r>
              <a:rPr lang="en-US" dirty="0" smtClean="0"/>
              <a:t> de </a:t>
            </a:r>
            <a:r>
              <a:rPr lang="en-US" dirty="0" err="1" smtClean="0"/>
              <a:t>l’épargne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525963"/>
          </a:xfrm>
        </p:spPr>
        <p:txBody>
          <a:bodyPr/>
          <a:lstStyle/>
          <a:p>
            <a:r>
              <a:rPr lang="en-US" dirty="0" err="1" smtClean="0"/>
              <a:t>Ratios:comptes</a:t>
            </a:r>
            <a:r>
              <a:rPr lang="en-US" dirty="0" smtClean="0"/>
              <a:t> </a:t>
            </a:r>
            <a:r>
              <a:rPr lang="en-US" dirty="0" err="1" smtClean="0"/>
              <a:t>bancaires</a:t>
            </a:r>
            <a:r>
              <a:rPr lang="en-US" dirty="0" smtClean="0"/>
              <a:t>/population active</a:t>
            </a:r>
          </a:p>
          <a:p>
            <a:r>
              <a:rPr lang="en-US" sz="1400" b="1" dirty="0" smtClean="0"/>
              <a:t>2000/01	2001/02	2002/03</a:t>
            </a:r>
          </a:p>
          <a:p>
            <a:r>
              <a:rPr lang="en-US" sz="1800" b="1" dirty="0" smtClean="0"/>
              <a:t>16.28		17.09	20.06</a:t>
            </a:r>
            <a:r>
              <a:rPr lang="en-US" sz="1400" dirty="0" smtClean="0"/>
              <a:t>				</a:t>
            </a:r>
          </a:p>
          <a:p>
            <a:r>
              <a:rPr lang="en-US" sz="1400" b="1" dirty="0" smtClean="0"/>
              <a:t>2003/04	2004/05	2005/06</a:t>
            </a:r>
            <a:r>
              <a:rPr lang="en-US" sz="1400" dirty="0" smtClean="0"/>
              <a:t>	</a:t>
            </a:r>
            <a:r>
              <a:rPr lang="en-US" sz="1800" dirty="0" smtClean="0"/>
              <a:t>	</a:t>
            </a:r>
            <a:r>
              <a:rPr lang="en-US" sz="1800" b="1" dirty="0" smtClean="0"/>
              <a:t>23.37	26.59	30.31</a:t>
            </a:r>
            <a:r>
              <a:rPr lang="en-US" sz="1400" dirty="0" smtClean="0"/>
              <a:t>			</a:t>
            </a:r>
          </a:p>
          <a:p>
            <a:r>
              <a:rPr lang="en-US" sz="1400" b="1" dirty="0" smtClean="0"/>
              <a:t>2006/07	2007/08	2008/09</a:t>
            </a:r>
            <a:r>
              <a:rPr lang="en-US" sz="1400" dirty="0" smtClean="0"/>
              <a:t>	</a:t>
            </a:r>
            <a:r>
              <a:rPr lang="en-US" sz="1800" b="1" dirty="0" smtClean="0"/>
              <a:t>33.41	36.13	38.45</a:t>
            </a:r>
            <a:r>
              <a:rPr lang="en-US" sz="1400" dirty="0" smtClean="0"/>
              <a:t>	</a:t>
            </a:r>
          </a:p>
          <a:p>
            <a:endParaRPr lang="en-US" sz="1400" dirty="0" smtClean="0"/>
          </a:p>
          <a:p>
            <a:r>
              <a:rPr lang="en-US" sz="1400" b="1" dirty="0" smtClean="0"/>
              <a:t>2009/10	2010/11	2011/12(mars</a:t>
            </a:r>
            <a:r>
              <a:rPr lang="en-US" sz="1400" dirty="0" smtClean="0"/>
              <a:t>)	</a:t>
            </a:r>
            <a:r>
              <a:rPr lang="en-US" sz="1800" b="1" dirty="0" smtClean="0"/>
              <a:t>36.74	36.48	36.51</a:t>
            </a:r>
            <a:r>
              <a:rPr lang="en-US" sz="1400" dirty="0" smtClean="0"/>
              <a:t>	</a:t>
            </a:r>
            <a:endParaRPr lang="en-US" sz="1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Réseau</a:t>
            </a:r>
            <a:r>
              <a:rPr lang="en-US" dirty="0" smtClean="0"/>
              <a:t> de </a:t>
            </a:r>
            <a:r>
              <a:rPr lang="en-US" dirty="0" err="1" smtClean="0"/>
              <a:t>succursales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succursales</a:t>
            </a:r>
            <a:endParaRPr lang="en-US" dirty="0" smtClean="0"/>
          </a:p>
          <a:p>
            <a:r>
              <a:rPr lang="en-US" sz="1400" dirty="0" smtClean="0"/>
              <a:t>2000/01	2001/02	2002/03	2004/05	2005/06	2006/07	2007/08		138	138	153	168	163	167	169</a:t>
            </a:r>
          </a:p>
          <a:p>
            <a:endParaRPr lang="en-US" dirty="0" smtClean="0"/>
          </a:p>
          <a:p>
            <a:r>
              <a:rPr lang="en-US" dirty="0" smtClean="0"/>
              <a:t>Evolution du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d’employés</a:t>
            </a:r>
            <a:endParaRPr lang="en-US" dirty="0" smtClean="0"/>
          </a:p>
          <a:p>
            <a:pPr lvl="1">
              <a:buNone/>
            </a:pPr>
            <a:r>
              <a:rPr lang="en-US" sz="1400" dirty="0" smtClean="0"/>
              <a:t>	2000/01 	2001/02	2002/03	2003/04	2004/05	2005/06	2006/07	2007/08	3.351	3.265	3.305	3.532	3.936	3.749	4.063	3.909	</a:t>
            </a:r>
          </a:p>
          <a:p>
            <a:pPr lvl="1">
              <a:buNone/>
            </a:pPr>
            <a:r>
              <a:rPr lang="en-US" sz="1400" dirty="0" smtClean="0"/>
              <a:t>	2008/09	2009/10	2010/11	2011/12	2012/2013(</a:t>
            </a:r>
            <a:r>
              <a:rPr lang="en-US" sz="1400" dirty="0" err="1" smtClean="0"/>
              <a:t>déc</a:t>
            </a:r>
            <a:r>
              <a:rPr lang="en-US" sz="1400" dirty="0" smtClean="0"/>
              <a:t>.)			3919	3.395	3.572	3.832	3.906			</a:t>
            </a:r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des </a:t>
            </a:r>
            <a:r>
              <a:rPr lang="en-US" dirty="0" err="1" smtClean="0"/>
              <a:t>dépôts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L’évolution</a:t>
            </a:r>
            <a:r>
              <a:rPr lang="en-US" dirty="0" smtClean="0"/>
              <a:t> du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telle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constatée</a:t>
            </a:r>
            <a:r>
              <a:rPr lang="en-US" dirty="0" smtClean="0"/>
              <a:t> à </a:t>
            </a:r>
            <a:r>
              <a:rPr lang="en-US" dirty="0" err="1" smtClean="0"/>
              <a:t>travers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graphe</a:t>
            </a:r>
            <a:r>
              <a:rPr lang="en-US" dirty="0" smtClean="0"/>
              <a:t> ne sera plus de </a:t>
            </a:r>
            <a:r>
              <a:rPr lang="en-US" dirty="0" err="1" smtClean="0"/>
              <a:t>mise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la fin de </a:t>
            </a:r>
            <a:r>
              <a:rPr lang="en-US" dirty="0" err="1" smtClean="0"/>
              <a:t>l’exercice</a:t>
            </a:r>
            <a:r>
              <a:rPr lang="en-US" dirty="0" smtClean="0"/>
              <a:t> </a:t>
            </a:r>
            <a:r>
              <a:rPr lang="en-US" dirty="0" err="1" smtClean="0"/>
              <a:t>terminant</a:t>
            </a:r>
            <a:r>
              <a:rPr lang="en-US" dirty="0" smtClean="0"/>
              <a:t> au 30 </a:t>
            </a:r>
            <a:r>
              <a:rPr lang="en-US" dirty="0" err="1" smtClean="0"/>
              <a:t>septembre</a:t>
            </a:r>
            <a:r>
              <a:rPr lang="en-US" dirty="0" smtClean="0"/>
              <a:t> 2012, le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position de </a:t>
            </a:r>
            <a:r>
              <a:rPr lang="en-US" dirty="0" err="1" smtClean="0"/>
              <a:t>réserve</a:t>
            </a:r>
            <a:r>
              <a:rPr lang="en-US" dirty="0" smtClean="0"/>
              <a:t> </a:t>
            </a:r>
            <a:r>
              <a:rPr lang="en-US" dirty="0" err="1" smtClean="0"/>
              <a:t>excédentaire</a:t>
            </a:r>
            <a:r>
              <a:rPr lang="en-US" dirty="0" smtClean="0"/>
              <a:t> de 4.3 milliards de </a:t>
            </a:r>
            <a:r>
              <a:rPr lang="en-US" dirty="0" err="1" smtClean="0"/>
              <a:t>gourdes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tendance</a:t>
            </a:r>
            <a:r>
              <a:rPr lang="en-US" dirty="0" smtClean="0"/>
              <a:t>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/>
              <a:t>inversée</a:t>
            </a:r>
            <a:r>
              <a:rPr lang="en-US" dirty="0" smtClean="0"/>
              <a:t> à la suite de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prises</a:t>
            </a:r>
            <a:r>
              <a:rPr lang="en-US" dirty="0" smtClean="0"/>
              <a:t> par les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monétaires</a:t>
            </a:r>
            <a:r>
              <a:rPr lang="en-US" dirty="0" smtClean="0"/>
              <a:t> pour </a:t>
            </a:r>
            <a:r>
              <a:rPr lang="en-US" dirty="0" err="1" smtClean="0"/>
              <a:t>tenter</a:t>
            </a:r>
            <a:r>
              <a:rPr lang="en-US" dirty="0" smtClean="0"/>
              <a:t> de </a:t>
            </a:r>
            <a:r>
              <a:rPr lang="en-US" dirty="0" err="1" smtClean="0"/>
              <a:t>stabiliser</a:t>
            </a:r>
            <a:r>
              <a:rPr lang="en-US" dirty="0" smtClean="0"/>
              <a:t> le </a:t>
            </a:r>
            <a:r>
              <a:rPr lang="en-US" dirty="0" err="1" smtClean="0"/>
              <a:t>taux</a:t>
            </a:r>
            <a:r>
              <a:rPr lang="en-US" dirty="0" smtClean="0"/>
              <a:t> de change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fourchette</a:t>
            </a:r>
            <a:r>
              <a:rPr lang="en-US" dirty="0" smtClean="0"/>
              <a:t> de </a:t>
            </a:r>
            <a:r>
              <a:rPr lang="en-US" dirty="0" err="1" smtClean="0"/>
              <a:t>flottement</a:t>
            </a:r>
            <a:r>
              <a:rPr lang="en-US" dirty="0" smtClean="0"/>
              <a:t> </a:t>
            </a:r>
            <a:r>
              <a:rPr lang="en-US" dirty="0" err="1" smtClean="0"/>
              <a:t>définie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a) </a:t>
            </a:r>
            <a:r>
              <a:rPr lang="en-US" dirty="0" err="1" smtClean="0"/>
              <a:t>Opération</a:t>
            </a:r>
            <a:r>
              <a:rPr lang="en-US" dirty="0" smtClean="0"/>
              <a:t> </a:t>
            </a:r>
            <a:r>
              <a:rPr lang="en-US" dirty="0" err="1" smtClean="0"/>
              <a:t>d’échange</a:t>
            </a:r>
            <a:r>
              <a:rPr lang="en-US" dirty="0" smtClean="0"/>
              <a:t> de devises </a:t>
            </a:r>
            <a:r>
              <a:rPr lang="en-US" dirty="0" err="1" smtClean="0"/>
              <a:t>contre</a:t>
            </a:r>
            <a:r>
              <a:rPr lang="en-US" dirty="0" smtClean="0"/>
              <a:t> des </a:t>
            </a:r>
            <a:r>
              <a:rPr lang="en-US" dirty="0" err="1" smtClean="0"/>
              <a:t>gourdes</a:t>
            </a:r>
            <a:r>
              <a:rPr lang="en-US" dirty="0" smtClean="0"/>
              <a:t>, </a:t>
            </a:r>
            <a:r>
              <a:rPr lang="en-US" dirty="0" err="1" smtClean="0"/>
              <a:t>initiée</a:t>
            </a:r>
            <a:r>
              <a:rPr lang="en-US" dirty="0" smtClean="0"/>
              <a:t> par la BRH en </a:t>
            </a:r>
            <a:r>
              <a:rPr lang="en-US" dirty="0" err="1" smtClean="0"/>
              <a:t>novembre</a:t>
            </a:r>
            <a:r>
              <a:rPr lang="en-US" dirty="0" smtClean="0"/>
              <a:t> 2012( 100millions de dollars).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b) </a:t>
            </a:r>
            <a:r>
              <a:rPr lang="en-US" dirty="0" smtClean="0"/>
              <a:t>Augmentation du </a:t>
            </a:r>
            <a:r>
              <a:rPr lang="en-US" dirty="0" err="1" smtClean="0"/>
              <a:t>taux</a:t>
            </a:r>
            <a:r>
              <a:rPr lang="en-US" dirty="0" smtClean="0"/>
              <a:t> de </a:t>
            </a:r>
            <a:r>
              <a:rPr lang="en-US" dirty="0" err="1" smtClean="0"/>
              <a:t>réserve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dépôts</a:t>
            </a:r>
            <a:r>
              <a:rPr lang="en-US" dirty="0" smtClean="0"/>
              <a:t> en </a:t>
            </a:r>
            <a:r>
              <a:rPr lang="en-US" dirty="0" err="1" smtClean="0"/>
              <a:t>gourdes</a:t>
            </a:r>
            <a:r>
              <a:rPr lang="en-US" dirty="0" smtClean="0"/>
              <a:t> </a:t>
            </a:r>
            <a:r>
              <a:rPr lang="en-US" dirty="0" err="1" smtClean="0"/>
              <a:t>jusqu’à</a:t>
            </a:r>
            <a:r>
              <a:rPr lang="en-US" dirty="0" smtClean="0"/>
              <a:t> 34.0% à </a:t>
            </a:r>
            <a:r>
              <a:rPr lang="en-US" dirty="0" err="1" smtClean="0"/>
              <a:t>compter</a:t>
            </a:r>
            <a:r>
              <a:rPr lang="en-US" dirty="0" smtClean="0"/>
              <a:t> du 1er </a:t>
            </a:r>
            <a:r>
              <a:rPr lang="en-US" dirty="0" err="1" smtClean="0"/>
              <a:t>février</a:t>
            </a:r>
            <a:r>
              <a:rPr lang="en-US" dirty="0" smtClean="0"/>
              <a:t> 2013.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asséché</a:t>
            </a:r>
            <a:r>
              <a:rPr lang="en-US" dirty="0" smtClean="0"/>
              <a:t> les </a:t>
            </a:r>
            <a:r>
              <a:rPr lang="en-US" dirty="0" err="1" smtClean="0"/>
              <a:t>liquidités</a:t>
            </a:r>
            <a:r>
              <a:rPr lang="en-US" dirty="0" smtClean="0"/>
              <a:t> des </a:t>
            </a:r>
            <a:r>
              <a:rPr lang="en-US" dirty="0" err="1" smtClean="0"/>
              <a:t>banques</a:t>
            </a:r>
            <a:r>
              <a:rPr lang="en-US" dirty="0" smtClean="0"/>
              <a:t> qui se </a:t>
            </a:r>
            <a:r>
              <a:rPr lang="en-US" dirty="0" err="1" smtClean="0"/>
              <a:t>trouvent</a:t>
            </a:r>
            <a:r>
              <a:rPr lang="en-US" dirty="0" smtClean="0"/>
              <a:t> en </a:t>
            </a:r>
            <a:r>
              <a:rPr lang="en-US" dirty="0" err="1" smtClean="0"/>
              <a:t>déficit</a:t>
            </a:r>
            <a:r>
              <a:rPr lang="en-US" dirty="0" smtClean="0"/>
              <a:t> de </a:t>
            </a:r>
            <a:r>
              <a:rPr lang="en-US" dirty="0" err="1" smtClean="0"/>
              <a:t>réserve</a:t>
            </a:r>
            <a:r>
              <a:rPr lang="en-US" dirty="0" smtClean="0"/>
              <a:t> de </a:t>
            </a:r>
            <a:r>
              <a:rPr lang="en-US" dirty="0" err="1" smtClean="0"/>
              <a:t>l’ordre</a:t>
            </a:r>
            <a:r>
              <a:rPr lang="en-US" dirty="0" smtClean="0"/>
              <a:t> de 1.2  à 1.9 milliards de </a:t>
            </a:r>
            <a:r>
              <a:rPr lang="en-US" dirty="0" err="1" smtClean="0"/>
              <a:t>gourdes</a:t>
            </a:r>
            <a:r>
              <a:rPr lang="en-US" dirty="0" smtClean="0"/>
              <a:t> entre </a:t>
            </a:r>
            <a:r>
              <a:rPr lang="en-US" dirty="0" err="1" smtClean="0"/>
              <a:t>novembre</a:t>
            </a:r>
            <a:r>
              <a:rPr lang="en-US" dirty="0" smtClean="0"/>
              <a:t> 2012 et mars 2013.</a:t>
            </a:r>
          </a:p>
          <a:p>
            <a:r>
              <a:rPr lang="en-US" dirty="0" smtClean="0"/>
              <a:t>De plus,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mesure</a:t>
            </a:r>
            <a:r>
              <a:rPr lang="en-US" dirty="0" smtClean="0"/>
              <a:t> </a:t>
            </a:r>
            <a:r>
              <a:rPr lang="en-US" dirty="0" err="1" smtClean="0"/>
              <a:t>particuliere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l’emission</a:t>
            </a:r>
            <a:r>
              <a:rPr lang="en-US" dirty="0" smtClean="0"/>
              <a:t> de </a:t>
            </a:r>
            <a:r>
              <a:rPr lang="en-US" dirty="0" err="1" smtClean="0"/>
              <a:t>bons</a:t>
            </a:r>
            <a:r>
              <a:rPr lang="en-US" dirty="0" smtClean="0"/>
              <a:t> du </a:t>
            </a:r>
            <a:r>
              <a:rPr lang="en-US" dirty="0" err="1" smtClean="0"/>
              <a:t>Tresor</a:t>
            </a:r>
            <a:r>
              <a:rPr lang="en-US" dirty="0" smtClean="0"/>
              <a:t> met </a:t>
            </a:r>
            <a:r>
              <a:rPr lang="en-US" dirty="0" err="1" smtClean="0"/>
              <a:t>directement</a:t>
            </a:r>
            <a:r>
              <a:rPr lang="en-US" dirty="0" smtClean="0"/>
              <a:t> en competition le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privé</a:t>
            </a:r>
            <a:r>
              <a:rPr lang="en-US" dirty="0" smtClean="0"/>
              <a:t> </a:t>
            </a:r>
            <a:r>
              <a:rPr lang="en-US" dirty="0" smtClean="0"/>
              <a:t>et</a:t>
            </a:r>
            <a:r>
              <a:rPr lang="en-US" dirty="0" smtClean="0"/>
              <a:t> </a:t>
            </a:r>
            <a:r>
              <a:rPr lang="en-US" dirty="0" err="1" smtClean="0"/>
              <a:t>l’Etat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l’octroi</a:t>
            </a:r>
            <a:r>
              <a:rPr lang="en-US" dirty="0" smtClean="0"/>
              <a:t> des </a:t>
            </a:r>
            <a:r>
              <a:rPr lang="en-US" dirty="0" err="1" smtClean="0"/>
              <a:t>fonds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l’économie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nouvelle </a:t>
            </a:r>
            <a:r>
              <a:rPr lang="en-US" dirty="0" err="1" smtClean="0"/>
              <a:t>tendance</a:t>
            </a:r>
            <a:r>
              <a:rPr lang="en-US" dirty="0" smtClean="0"/>
              <a:t> du </a:t>
            </a:r>
            <a:r>
              <a:rPr lang="en-US" dirty="0" err="1" smtClean="0"/>
              <a:t>crédit</a:t>
            </a:r>
            <a:r>
              <a:rPr lang="en-US" dirty="0" smtClean="0"/>
              <a:t>  sera </a:t>
            </a:r>
            <a:r>
              <a:rPr lang="en-US" dirty="0" err="1" smtClean="0"/>
              <a:t>une</a:t>
            </a:r>
            <a:r>
              <a:rPr lang="en-US" dirty="0" smtClean="0"/>
              <a:t> reprise du </a:t>
            </a:r>
            <a:r>
              <a:rPr lang="en-US" dirty="0" err="1" smtClean="0"/>
              <a:t>financement</a:t>
            </a:r>
            <a:r>
              <a:rPr lang="en-US" dirty="0" smtClean="0"/>
              <a:t> des transactions </a:t>
            </a:r>
            <a:r>
              <a:rPr lang="en-US" dirty="0" err="1" smtClean="0"/>
              <a:t>effectuées</a:t>
            </a:r>
            <a:r>
              <a:rPr lang="en-US" dirty="0" smtClean="0"/>
              <a:t> en devises.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banques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largement</a:t>
            </a:r>
            <a:r>
              <a:rPr lang="en-US" dirty="0" smtClean="0"/>
              <a:t> </a:t>
            </a:r>
            <a:r>
              <a:rPr lang="en-US" dirty="0" err="1" smtClean="0"/>
              <a:t>excédentaires</a:t>
            </a:r>
            <a:r>
              <a:rPr lang="en-US" dirty="0" smtClean="0"/>
              <a:t> avec </a:t>
            </a:r>
            <a:r>
              <a:rPr lang="en-US" dirty="0" err="1" smtClean="0"/>
              <a:t>une</a:t>
            </a:r>
            <a:r>
              <a:rPr lang="en-US" dirty="0" smtClean="0"/>
              <a:t> position de </a:t>
            </a:r>
            <a:r>
              <a:rPr lang="en-US" dirty="0" err="1" smtClean="0"/>
              <a:t>réserves</a:t>
            </a:r>
            <a:r>
              <a:rPr lang="en-US" dirty="0" smtClean="0"/>
              <a:t> de 156 millions de dollars en mars 2013 et un ratio </a:t>
            </a:r>
            <a:r>
              <a:rPr lang="en-US" dirty="0" err="1" smtClean="0"/>
              <a:t>crédit</a:t>
            </a:r>
            <a:r>
              <a:rPr lang="en-US" dirty="0" smtClean="0"/>
              <a:t>/</a:t>
            </a:r>
            <a:r>
              <a:rPr lang="en-US" dirty="0" err="1" smtClean="0"/>
              <a:t>dépôt</a:t>
            </a:r>
            <a:r>
              <a:rPr lang="en-US" dirty="0" smtClean="0"/>
              <a:t> en dollars de 31.0%.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2600" dirty="0" smtClean="0"/>
          </a:p>
          <a:p>
            <a:r>
              <a:rPr lang="en-US" sz="9600" dirty="0" smtClean="0"/>
              <a:t>Ratios: </a:t>
            </a:r>
            <a:r>
              <a:rPr lang="en-US" sz="9600" dirty="0" err="1" smtClean="0"/>
              <a:t>Crédit</a:t>
            </a:r>
            <a:r>
              <a:rPr lang="en-US" sz="9600" dirty="0" smtClean="0"/>
              <a:t>/ PIB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Ratios:Crédit</a:t>
            </a:r>
            <a:r>
              <a:rPr lang="en-US" dirty="0" smtClean="0"/>
              <a:t>/</a:t>
            </a:r>
            <a:r>
              <a:rPr lang="en-US" dirty="0" err="1" smtClean="0"/>
              <a:t>Dépôt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de </a:t>
            </a:r>
            <a:r>
              <a:rPr lang="en-US" dirty="0" err="1" smtClean="0"/>
              <a:t>revenus</a:t>
            </a:r>
            <a:r>
              <a:rPr lang="en-US" dirty="0" smtClean="0"/>
              <a:t> des </a:t>
            </a:r>
            <a:r>
              <a:rPr lang="en-US" dirty="0" err="1" smtClean="0"/>
              <a:t>banques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err="1" smtClean="0"/>
              <a:t>Exercice</a:t>
            </a:r>
            <a:r>
              <a:rPr lang="en-US" sz="2000" dirty="0" smtClean="0"/>
              <a:t> 2008/09			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Exercice</a:t>
            </a:r>
            <a:r>
              <a:rPr lang="en-US" sz="2000" dirty="0" smtClean="0"/>
              <a:t> 2010/11</a:t>
            </a: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Les </a:t>
            </a:r>
            <a:r>
              <a:rPr lang="en-US" dirty="0" err="1" smtClean="0"/>
              <a:t>banques</a:t>
            </a:r>
            <a:r>
              <a:rPr lang="en-US" dirty="0" smtClean="0"/>
              <a:t> formant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joué</a:t>
            </a:r>
            <a:r>
              <a:rPr lang="en-US" dirty="0" smtClean="0"/>
              <a:t> </a:t>
            </a:r>
            <a:r>
              <a:rPr lang="en-US" dirty="0" err="1" smtClean="0"/>
              <a:t>pleinement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dirty="0" err="1" smtClean="0"/>
              <a:t>d’intermédiaires</a:t>
            </a:r>
            <a:r>
              <a:rPr lang="en-US" dirty="0" smtClean="0"/>
              <a:t> financiers en </a:t>
            </a:r>
            <a:r>
              <a:rPr lang="en-US" dirty="0" err="1" smtClean="0"/>
              <a:t>captant</a:t>
            </a:r>
            <a:r>
              <a:rPr lang="en-US" dirty="0" smtClean="0"/>
              <a:t> un volume </a:t>
            </a:r>
            <a:r>
              <a:rPr lang="en-US" dirty="0" err="1" smtClean="0"/>
              <a:t>appréciable</a:t>
            </a:r>
            <a:r>
              <a:rPr lang="en-US" dirty="0" smtClean="0"/>
              <a:t> de </a:t>
            </a:r>
            <a:r>
              <a:rPr lang="en-US" dirty="0" err="1" smtClean="0"/>
              <a:t>l’épargne</a:t>
            </a:r>
            <a:r>
              <a:rPr lang="en-US" dirty="0" smtClean="0"/>
              <a:t>  </a:t>
            </a:r>
            <a:r>
              <a:rPr lang="en-US" dirty="0" err="1" smtClean="0"/>
              <a:t>nationale</a:t>
            </a:r>
            <a:r>
              <a:rPr lang="en-US" dirty="0" smtClean="0"/>
              <a:t> pour le </a:t>
            </a:r>
            <a:r>
              <a:rPr lang="en-US" dirty="0" err="1" smtClean="0"/>
              <a:t>rédistribuer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de </a:t>
            </a:r>
            <a:r>
              <a:rPr lang="en-US" dirty="0" err="1" smtClean="0"/>
              <a:t>crédit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endParaRPr lang="en-US" dirty="0"/>
          </a:p>
        </p:txBody>
      </p:sp>
      <p:pic>
        <p:nvPicPr>
          <p:cNvPr id="2051" name="Picture 1" descr="AP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543800" cy="1066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Le </a:t>
            </a:r>
            <a:r>
              <a:rPr lang="en-US" dirty="0" err="1" smtClean="0"/>
              <a:t>crédit</a:t>
            </a:r>
            <a:r>
              <a:rPr lang="en-US" dirty="0" smtClean="0"/>
              <a:t> à </a:t>
            </a:r>
            <a:r>
              <a:rPr lang="en-US" dirty="0" err="1" smtClean="0"/>
              <a:t>l’économie</a:t>
            </a:r>
            <a:r>
              <a:rPr lang="en-US" dirty="0" smtClean="0"/>
              <a:t> </a:t>
            </a:r>
            <a:r>
              <a:rPr lang="en-US" dirty="0" err="1" smtClean="0"/>
              <a:t>constitue</a:t>
            </a:r>
            <a:r>
              <a:rPr lang="en-US" dirty="0" smtClean="0"/>
              <a:t> la plus </a:t>
            </a:r>
            <a:r>
              <a:rPr lang="en-US" dirty="0" err="1" smtClean="0"/>
              <a:t>grande</a:t>
            </a:r>
            <a:r>
              <a:rPr lang="en-US" dirty="0" smtClean="0"/>
              <a:t> source de </a:t>
            </a:r>
            <a:r>
              <a:rPr lang="en-US" dirty="0" err="1" smtClean="0"/>
              <a:t>revenus</a:t>
            </a:r>
            <a:r>
              <a:rPr lang="en-US" dirty="0" smtClean="0"/>
              <a:t> du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Le </a:t>
            </a:r>
            <a:r>
              <a:rPr lang="en-US" dirty="0" err="1" smtClean="0"/>
              <a:t>Produit</a:t>
            </a:r>
            <a:r>
              <a:rPr lang="en-US" dirty="0" smtClean="0"/>
              <a:t> net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constitué</a:t>
            </a:r>
            <a:r>
              <a:rPr lang="en-US" dirty="0" smtClean="0"/>
              <a:t> à </a:t>
            </a:r>
            <a:r>
              <a:rPr lang="en-US" dirty="0" err="1" smtClean="0"/>
              <a:t>près</a:t>
            </a:r>
            <a:r>
              <a:rPr lang="en-US" dirty="0" smtClean="0"/>
              <a:t> de 70.0% de </a:t>
            </a:r>
            <a:r>
              <a:rPr lang="en-US" dirty="0" err="1" smtClean="0"/>
              <a:t>revenus</a:t>
            </a:r>
            <a:r>
              <a:rPr lang="en-US" dirty="0" smtClean="0"/>
              <a:t> </a:t>
            </a:r>
            <a:r>
              <a:rPr lang="en-US" dirty="0" err="1" smtClean="0"/>
              <a:t>d’intérêt</a:t>
            </a:r>
            <a:r>
              <a:rPr lang="en-US" dirty="0" smtClean="0"/>
              <a:t> </a:t>
            </a:r>
            <a:r>
              <a:rPr lang="en-US" dirty="0" err="1" smtClean="0"/>
              <a:t>provenant</a:t>
            </a:r>
            <a:r>
              <a:rPr lang="en-US" dirty="0" smtClean="0"/>
              <a:t> de la distribution du </a:t>
            </a:r>
            <a:r>
              <a:rPr lang="en-US" dirty="0" err="1" smtClean="0"/>
              <a:t>crédit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Ce</a:t>
            </a:r>
            <a:r>
              <a:rPr lang="en-US" dirty="0" smtClean="0"/>
              <a:t> ratio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appelé</a:t>
            </a:r>
            <a:r>
              <a:rPr lang="en-US" dirty="0" smtClean="0"/>
              <a:t> à </a:t>
            </a:r>
            <a:r>
              <a:rPr lang="en-US" dirty="0" err="1" smtClean="0"/>
              <a:t>évoluer</a:t>
            </a:r>
            <a:r>
              <a:rPr lang="en-US" dirty="0" smtClean="0"/>
              <a:t> avec la publication de </a:t>
            </a:r>
            <a:r>
              <a:rPr lang="en-US" dirty="0" smtClean="0"/>
              <a:t>la </a:t>
            </a:r>
            <a:r>
              <a:rPr lang="en-US" dirty="0" err="1" smtClean="0"/>
              <a:t>loi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prônant</a:t>
            </a:r>
            <a:r>
              <a:rPr lang="en-US" dirty="0" smtClean="0"/>
              <a:t> le concept de </a:t>
            </a: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universelle</a:t>
            </a:r>
            <a:r>
              <a:rPr lang="en-US" dirty="0" smtClean="0"/>
              <a:t> </a:t>
            </a:r>
            <a:r>
              <a:rPr lang="en-US" dirty="0" err="1" smtClean="0"/>
              <a:t>offrant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large </a:t>
            </a:r>
            <a:r>
              <a:rPr lang="en-US" dirty="0" err="1" smtClean="0"/>
              <a:t>gamme</a:t>
            </a:r>
            <a:r>
              <a:rPr lang="en-US" dirty="0" smtClean="0"/>
              <a:t> de </a:t>
            </a:r>
            <a:r>
              <a:rPr lang="en-US" dirty="0" err="1" smtClean="0"/>
              <a:t>produits</a:t>
            </a:r>
            <a:r>
              <a:rPr lang="en-US" dirty="0" smtClean="0"/>
              <a:t> et services financiers. 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faiblesse</a:t>
            </a:r>
            <a:r>
              <a:rPr lang="en-US" dirty="0" smtClean="0"/>
              <a:t>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</a:t>
            </a:r>
            <a:r>
              <a:rPr lang="en-US" dirty="0" err="1" smtClean="0"/>
              <a:t>réside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l’accès</a:t>
            </a:r>
            <a:r>
              <a:rPr lang="en-US" dirty="0" smtClean="0"/>
              <a:t> au </a:t>
            </a:r>
            <a:r>
              <a:rPr lang="en-US" dirty="0" err="1" smtClean="0"/>
              <a:t>crédit</a:t>
            </a:r>
            <a:r>
              <a:rPr lang="en-US" dirty="0" smtClean="0"/>
              <a:t> et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répartition</a:t>
            </a:r>
            <a:r>
              <a:rPr lang="en-US" dirty="0" smtClean="0"/>
              <a:t> par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d’activités</a:t>
            </a:r>
            <a:r>
              <a:rPr lang="en-US" dirty="0" smtClean="0"/>
              <a:t>. </a:t>
            </a:r>
            <a:r>
              <a:rPr lang="en-US" dirty="0" smtClean="0"/>
              <a:t>En </a:t>
            </a:r>
            <a:r>
              <a:rPr lang="en-US" dirty="0" err="1" smtClean="0"/>
              <a:t>septembre</a:t>
            </a:r>
            <a:r>
              <a:rPr lang="en-US" dirty="0" smtClean="0"/>
              <a:t> 2011, </a:t>
            </a:r>
            <a:r>
              <a:rPr lang="en-US" dirty="0" smtClean="0"/>
              <a:t>le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prêts</a:t>
            </a:r>
            <a:r>
              <a:rPr lang="en-US" dirty="0" smtClean="0"/>
              <a:t> </a:t>
            </a:r>
            <a:r>
              <a:rPr lang="en-US" dirty="0" err="1" smtClean="0"/>
              <a:t>bancaires</a:t>
            </a:r>
            <a:r>
              <a:rPr lang="en-US" dirty="0" smtClean="0"/>
              <a:t> </a:t>
            </a:r>
            <a:r>
              <a:rPr lang="en-US" dirty="0" err="1" smtClean="0"/>
              <a:t>totalisait</a:t>
            </a:r>
            <a:r>
              <a:rPr lang="en-US" dirty="0" smtClean="0"/>
              <a:t> </a:t>
            </a:r>
            <a:r>
              <a:rPr lang="en-US" dirty="0" smtClean="0"/>
              <a:t>76900</a:t>
            </a:r>
            <a:r>
              <a:rPr lang="en-US" dirty="0" smtClean="0"/>
              <a:t> </a:t>
            </a:r>
            <a:r>
              <a:rPr lang="en-US" dirty="0" smtClean="0"/>
              <a:t>et le </a:t>
            </a:r>
            <a:r>
              <a:rPr lang="en-US" dirty="0" err="1" smtClean="0"/>
              <a:t>portefeuille</a:t>
            </a:r>
            <a:r>
              <a:rPr lang="en-US" dirty="0" smtClean="0"/>
              <a:t> brut des </a:t>
            </a:r>
            <a:r>
              <a:rPr lang="en-US" dirty="0" err="1" smtClean="0"/>
              <a:t>prêts</a:t>
            </a:r>
            <a:r>
              <a:rPr lang="en-US" dirty="0" smtClean="0"/>
              <a:t> </a:t>
            </a:r>
            <a:r>
              <a:rPr lang="en-US" dirty="0" err="1" smtClean="0"/>
              <a:t>s’élevait</a:t>
            </a:r>
            <a:r>
              <a:rPr lang="en-US" dirty="0" smtClean="0"/>
              <a:t> à </a:t>
            </a:r>
            <a:r>
              <a:rPr lang="en-US" dirty="0" smtClean="0"/>
              <a:t>36</a:t>
            </a:r>
            <a:r>
              <a:rPr lang="en-US" dirty="0" smtClean="0"/>
              <a:t>.6 </a:t>
            </a:r>
            <a:r>
              <a:rPr lang="en-US" dirty="0" smtClean="0"/>
              <a:t>milliards de </a:t>
            </a:r>
            <a:r>
              <a:rPr lang="en-US" dirty="0" err="1" smtClean="0"/>
              <a:t>gourdes</a:t>
            </a:r>
            <a:r>
              <a:rPr lang="en-US" dirty="0" smtClean="0"/>
              <a:t>. En </a:t>
            </a:r>
            <a:r>
              <a:rPr lang="en-US" dirty="0" err="1" smtClean="0"/>
              <a:t>septembre</a:t>
            </a:r>
            <a:r>
              <a:rPr lang="en-US" dirty="0" smtClean="0"/>
              <a:t> 2012, le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prets</a:t>
            </a:r>
            <a:r>
              <a:rPr lang="en-US" dirty="0" smtClean="0"/>
              <a:t> a cru pour </a:t>
            </a:r>
            <a:r>
              <a:rPr lang="en-US" dirty="0" err="1" smtClean="0"/>
              <a:t>atteindre</a:t>
            </a:r>
            <a:r>
              <a:rPr lang="en-US" dirty="0" smtClean="0"/>
              <a:t> 91310 pour un </a:t>
            </a:r>
            <a:r>
              <a:rPr lang="en-US" dirty="0" err="1" smtClean="0"/>
              <a:t>portefeuille</a:t>
            </a:r>
            <a:r>
              <a:rPr lang="en-US" dirty="0" smtClean="0"/>
              <a:t> de 51.8 milliards de </a:t>
            </a:r>
            <a:r>
              <a:rPr lang="en-US" dirty="0" err="1" smtClean="0"/>
              <a:t>gourdes</a:t>
            </a:r>
            <a:r>
              <a:rPr lang="en-US" dirty="0" smtClean="0"/>
              <a:t>.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prêts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accordés</a:t>
            </a:r>
            <a:r>
              <a:rPr lang="en-US" dirty="0" smtClean="0"/>
              <a:t> </a:t>
            </a:r>
            <a:r>
              <a:rPr lang="en-US" dirty="0" err="1" smtClean="0"/>
              <a:t>principalement</a:t>
            </a:r>
            <a:r>
              <a:rPr lang="en-US" dirty="0" smtClean="0"/>
              <a:t> à </a:t>
            </a:r>
            <a:r>
              <a:rPr lang="en-US" dirty="0" err="1" smtClean="0"/>
              <a:t>trois</a:t>
            </a:r>
            <a:r>
              <a:rPr lang="en-US" dirty="0" smtClean="0"/>
              <a:t> branches </a:t>
            </a:r>
            <a:r>
              <a:rPr lang="en-US" dirty="0" err="1" smtClean="0"/>
              <a:t>d’activités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- Commerce</a:t>
            </a:r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Consommation</a:t>
            </a:r>
            <a:endParaRPr lang="en-US" dirty="0" smtClean="0"/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Logement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DU SYSTEME 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500" dirty="0" smtClean="0"/>
              <a:t>   Le </a:t>
            </a:r>
            <a:r>
              <a:rPr lang="en-US" sz="2500" dirty="0" err="1" smtClean="0"/>
              <a:t>système</a:t>
            </a:r>
            <a:r>
              <a:rPr lang="en-US" sz="2500" dirty="0" smtClean="0"/>
              <a:t> </a:t>
            </a:r>
            <a:r>
              <a:rPr lang="en-US" sz="2500" dirty="0" err="1" smtClean="0"/>
              <a:t>bancaire</a:t>
            </a:r>
            <a:r>
              <a:rPr lang="en-US" sz="2500" dirty="0" smtClean="0"/>
              <a:t> </a:t>
            </a:r>
            <a:r>
              <a:rPr lang="en-US" sz="2500" dirty="0" err="1" smtClean="0"/>
              <a:t>évolue</a:t>
            </a:r>
            <a:r>
              <a:rPr lang="en-US" sz="2500" dirty="0" smtClean="0"/>
              <a:t> </a:t>
            </a:r>
            <a:r>
              <a:rPr lang="en-US" sz="2500" dirty="0" err="1" smtClean="0"/>
              <a:t>depuis</a:t>
            </a:r>
            <a:r>
              <a:rPr lang="en-US" sz="2500" dirty="0" smtClean="0"/>
              <a:t> </a:t>
            </a:r>
            <a:r>
              <a:rPr lang="en-US" sz="2500" dirty="0" err="1" smtClean="0"/>
              <a:t>juillet</a:t>
            </a:r>
            <a:r>
              <a:rPr lang="en-US" sz="2500" dirty="0" smtClean="0"/>
              <a:t> 2012 </a:t>
            </a:r>
            <a:r>
              <a:rPr lang="en-US" sz="2500" dirty="0" err="1" smtClean="0"/>
              <a:t>sous</a:t>
            </a:r>
            <a:r>
              <a:rPr lang="en-US" sz="2500" dirty="0" smtClean="0"/>
              <a:t> </a:t>
            </a:r>
            <a:r>
              <a:rPr lang="en-US" sz="2500" dirty="0" err="1" smtClean="0"/>
              <a:t>l’égide</a:t>
            </a:r>
            <a:r>
              <a:rPr lang="en-US" sz="2500" dirty="0" smtClean="0"/>
              <a:t> de la </a:t>
            </a:r>
            <a:r>
              <a:rPr lang="en-US" sz="2500" dirty="0" err="1" smtClean="0"/>
              <a:t>loi</a:t>
            </a:r>
            <a:r>
              <a:rPr lang="en-US" sz="2500" dirty="0" smtClean="0"/>
              <a:t> </a:t>
            </a:r>
            <a:r>
              <a:rPr lang="en-US" sz="2500" dirty="0" err="1" smtClean="0"/>
              <a:t>portant</a:t>
            </a:r>
            <a:r>
              <a:rPr lang="en-US" sz="2500" dirty="0" smtClean="0"/>
              <a:t> </a:t>
            </a:r>
            <a:r>
              <a:rPr lang="en-US" sz="2500" dirty="0" err="1" smtClean="0"/>
              <a:t>sur</a:t>
            </a:r>
            <a:r>
              <a:rPr lang="en-US" sz="2500" dirty="0" smtClean="0"/>
              <a:t> les </a:t>
            </a:r>
            <a:r>
              <a:rPr lang="en-US" sz="2500" dirty="0" err="1" smtClean="0"/>
              <a:t>banques</a:t>
            </a:r>
            <a:r>
              <a:rPr lang="en-US" sz="2500" dirty="0" smtClean="0"/>
              <a:t> et </a:t>
            </a:r>
            <a:r>
              <a:rPr lang="en-US" sz="2500" dirty="0" err="1" smtClean="0"/>
              <a:t>autres</a:t>
            </a:r>
            <a:r>
              <a:rPr lang="en-US" sz="2500" dirty="0" smtClean="0"/>
              <a:t> institutions </a:t>
            </a:r>
            <a:r>
              <a:rPr lang="en-US" sz="2500" dirty="0" err="1" smtClean="0"/>
              <a:t>financières</a:t>
            </a:r>
            <a:r>
              <a:rPr lang="en-US" sz="2500" dirty="0" smtClean="0"/>
              <a:t>.</a:t>
            </a:r>
          </a:p>
          <a:p>
            <a:pPr algn="just">
              <a:buNone/>
            </a:pPr>
            <a:r>
              <a:rPr lang="en-US" sz="2500" dirty="0" smtClean="0"/>
              <a:t>   </a:t>
            </a:r>
            <a:r>
              <a:rPr lang="en-US" sz="2500" dirty="0" err="1" smtClean="0"/>
              <a:t>Cette</a:t>
            </a:r>
            <a:r>
              <a:rPr lang="en-US" sz="2500" dirty="0" smtClean="0"/>
              <a:t> nouvelle </a:t>
            </a:r>
            <a:r>
              <a:rPr lang="en-US" sz="2500" dirty="0" err="1" smtClean="0"/>
              <a:t>loi</a:t>
            </a:r>
            <a:r>
              <a:rPr lang="en-US" sz="2500" dirty="0" smtClean="0"/>
              <a:t> </a:t>
            </a:r>
            <a:r>
              <a:rPr lang="en-US" sz="2500" dirty="0" err="1" smtClean="0"/>
              <a:t>consacre</a:t>
            </a:r>
            <a:r>
              <a:rPr lang="en-US" sz="2500" dirty="0" smtClean="0"/>
              <a:t> le </a:t>
            </a:r>
            <a:r>
              <a:rPr lang="en-US" sz="2500" dirty="0" err="1" smtClean="0"/>
              <a:t>principe</a:t>
            </a:r>
            <a:r>
              <a:rPr lang="en-US" sz="2500" dirty="0" smtClean="0"/>
              <a:t> de la </a:t>
            </a:r>
            <a:r>
              <a:rPr lang="en-US" sz="2500" dirty="0" err="1" smtClean="0"/>
              <a:t>banque</a:t>
            </a:r>
            <a:r>
              <a:rPr lang="en-US" sz="2500" dirty="0" smtClean="0"/>
              <a:t> </a:t>
            </a:r>
            <a:r>
              <a:rPr lang="en-US" sz="2500" dirty="0" err="1" smtClean="0"/>
              <a:t>universelle</a:t>
            </a:r>
            <a:r>
              <a:rPr lang="en-US" sz="2500" dirty="0" smtClean="0"/>
              <a:t> </a:t>
            </a:r>
            <a:r>
              <a:rPr lang="en-US" sz="2500" dirty="0" err="1" smtClean="0"/>
              <a:t>offrant</a:t>
            </a:r>
            <a:r>
              <a:rPr lang="en-US" sz="2500" dirty="0" smtClean="0"/>
              <a:t> services et </a:t>
            </a:r>
            <a:r>
              <a:rPr lang="en-US" sz="2500" dirty="0" err="1" smtClean="0"/>
              <a:t>produits</a:t>
            </a:r>
            <a:r>
              <a:rPr lang="en-US" sz="2500" dirty="0" smtClean="0"/>
              <a:t>  </a:t>
            </a:r>
            <a:r>
              <a:rPr lang="en-US" sz="2500" dirty="0" err="1" smtClean="0"/>
              <a:t>sur</a:t>
            </a:r>
            <a:r>
              <a:rPr lang="en-US" sz="2500" dirty="0" smtClean="0"/>
              <a:t> la </a:t>
            </a:r>
            <a:r>
              <a:rPr lang="en-US" sz="2500" dirty="0" err="1" smtClean="0"/>
              <a:t>plupart</a:t>
            </a:r>
            <a:r>
              <a:rPr lang="en-US" sz="2500" dirty="0" smtClean="0"/>
              <a:t> des </a:t>
            </a:r>
            <a:r>
              <a:rPr lang="en-US" sz="2500" dirty="0" err="1" smtClean="0"/>
              <a:t>marchés</a:t>
            </a:r>
            <a:r>
              <a:rPr lang="en-US" sz="2500" dirty="0" smtClean="0"/>
              <a:t> financiers.</a:t>
            </a:r>
          </a:p>
          <a:p>
            <a:pPr algn="just">
              <a:buNone/>
            </a:pPr>
            <a:r>
              <a:rPr lang="en-US" sz="2500" dirty="0" smtClean="0"/>
              <a:t>    Elle </a:t>
            </a:r>
            <a:r>
              <a:rPr lang="en-US" sz="2500" dirty="0" err="1" smtClean="0"/>
              <a:t>légalise</a:t>
            </a:r>
            <a:r>
              <a:rPr lang="en-US" sz="2500" dirty="0" smtClean="0"/>
              <a:t> les notions de </a:t>
            </a:r>
            <a:r>
              <a:rPr lang="en-US" sz="2500" dirty="0" err="1" smtClean="0"/>
              <a:t>groupe</a:t>
            </a:r>
            <a:r>
              <a:rPr lang="en-US" sz="2500" dirty="0" smtClean="0"/>
              <a:t>, </a:t>
            </a:r>
            <a:r>
              <a:rPr lang="en-US" sz="2500" dirty="0" err="1" smtClean="0"/>
              <a:t>d’apparentés</a:t>
            </a:r>
            <a:r>
              <a:rPr lang="en-US" sz="2500" dirty="0" smtClean="0"/>
              <a:t> </a:t>
            </a:r>
            <a:r>
              <a:rPr lang="en-US" sz="2500" dirty="0" err="1" smtClean="0"/>
              <a:t>ainsi</a:t>
            </a:r>
            <a:r>
              <a:rPr lang="en-US" sz="2500" dirty="0" smtClean="0"/>
              <a:t> </a:t>
            </a:r>
            <a:r>
              <a:rPr lang="en-US" sz="2500" dirty="0" err="1" smtClean="0"/>
              <a:t>que</a:t>
            </a:r>
            <a:r>
              <a:rPr lang="en-US" sz="2500" dirty="0" smtClean="0"/>
              <a:t> les </a:t>
            </a:r>
            <a:r>
              <a:rPr lang="en-US" sz="2500" dirty="0" err="1" smtClean="0"/>
              <a:t>normes</a:t>
            </a:r>
            <a:r>
              <a:rPr lang="en-US" sz="2500" dirty="0" smtClean="0"/>
              <a:t> </a:t>
            </a:r>
            <a:r>
              <a:rPr lang="en-US" sz="2500" dirty="0" err="1" smtClean="0"/>
              <a:t>prudentielles</a:t>
            </a:r>
            <a:r>
              <a:rPr lang="en-US" sz="2500" dirty="0" smtClean="0"/>
              <a:t> </a:t>
            </a:r>
            <a:r>
              <a:rPr lang="en-US" sz="2500" dirty="0" err="1" smtClean="0"/>
              <a:t>édictées</a:t>
            </a:r>
            <a:r>
              <a:rPr lang="en-US" sz="2500" dirty="0" smtClean="0"/>
              <a:t> par le </a:t>
            </a:r>
            <a:r>
              <a:rPr lang="en-US" sz="2500" dirty="0" err="1" smtClean="0"/>
              <a:t>Comité</a:t>
            </a:r>
            <a:r>
              <a:rPr lang="en-US" sz="2500" dirty="0" smtClean="0"/>
              <a:t> de </a:t>
            </a:r>
            <a:r>
              <a:rPr lang="en-US" sz="2500" dirty="0" err="1" smtClean="0"/>
              <a:t>Bâle</a:t>
            </a:r>
            <a:r>
              <a:rPr lang="en-US" sz="2500" dirty="0" smtClean="0"/>
              <a:t>, </a:t>
            </a:r>
            <a:r>
              <a:rPr lang="en-US" sz="2500" dirty="0" err="1" smtClean="0"/>
              <a:t>particulièrement</a:t>
            </a:r>
            <a:r>
              <a:rPr lang="en-US" sz="2500" dirty="0" smtClean="0"/>
              <a:t> les </a:t>
            </a:r>
            <a:r>
              <a:rPr lang="en-US" sz="2500" dirty="0" err="1" smtClean="0"/>
              <a:t>normes</a:t>
            </a:r>
            <a:r>
              <a:rPr lang="en-US" sz="2500" dirty="0" smtClean="0"/>
              <a:t> de </a:t>
            </a:r>
            <a:r>
              <a:rPr lang="en-US" sz="2500" dirty="0" err="1" smtClean="0"/>
              <a:t>fonds</a:t>
            </a:r>
            <a:r>
              <a:rPr lang="en-US" sz="2500" dirty="0" smtClean="0"/>
              <a:t> </a:t>
            </a:r>
            <a:r>
              <a:rPr lang="en-US" sz="2500" dirty="0" err="1" smtClean="0"/>
              <a:t>propres</a:t>
            </a:r>
            <a:r>
              <a:rPr lang="en-US" sz="2500" dirty="0" smtClean="0"/>
              <a:t>, </a:t>
            </a:r>
            <a:r>
              <a:rPr lang="en-US" sz="2500" dirty="0" err="1" smtClean="0"/>
              <a:t>décomposées</a:t>
            </a:r>
            <a:r>
              <a:rPr lang="en-US" sz="2500" dirty="0" smtClean="0"/>
              <a:t> en </a:t>
            </a:r>
            <a:r>
              <a:rPr lang="en-US" sz="2500" dirty="0" err="1" smtClean="0"/>
              <a:t>fonds</a:t>
            </a:r>
            <a:r>
              <a:rPr lang="en-US" sz="2500" dirty="0" smtClean="0"/>
              <a:t> </a:t>
            </a:r>
            <a:r>
              <a:rPr lang="en-US" sz="2500" dirty="0" err="1" smtClean="0"/>
              <a:t>propres</a:t>
            </a:r>
            <a:r>
              <a:rPr lang="en-US" sz="2500" dirty="0" smtClean="0"/>
              <a:t> de base et en </a:t>
            </a:r>
            <a:r>
              <a:rPr lang="en-US" sz="2500" dirty="0" err="1" smtClean="0"/>
              <a:t>fonds</a:t>
            </a:r>
            <a:r>
              <a:rPr lang="en-US" sz="2500" dirty="0" smtClean="0"/>
              <a:t> </a:t>
            </a:r>
            <a:r>
              <a:rPr lang="en-US" sz="2500" dirty="0" err="1" smtClean="0"/>
              <a:t>propres</a:t>
            </a:r>
            <a:r>
              <a:rPr lang="en-US" sz="2500" dirty="0" smtClean="0"/>
              <a:t> </a:t>
            </a:r>
            <a:r>
              <a:rPr lang="en-US" sz="2500" dirty="0" err="1" smtClean="0"/>
              <a:t>complémentaires</a:t>
            </a:r>
            <a:r>
              <a:rPr lang="en-US" sz="2500" dirty="0" smtClean="0"/>
              <a:t>, </a:t>
            </a:r>
            <a:r>
              <a:rPr lang="en-US" sz="2500" dirty="0" err="1" smtClean="0"/>
              <a:t>ainsi</a:t>
            </a:r>
            <a:r>
              <a:rPr lang="en-US" sz="2500" dirty="0" smtClean="0"/>
              <a:t> </a:t>
            </a:r>
            <a:r>
              <a:rPr lang="en-US" sz="2500" dirty="0" err="1" smtClean="0"/>
              <a:t>que</a:t>
            </a:r>
            <a:r>
              <a:rPr lang="en-US" sz="2500" dirty="0" smtClean="0"/>
              <a:t> les </a:t>
            </a:r>
            <a:r>
              <a:rPr lang="en-US" sz="2500" dirty="0" err="1" smtClean="0"/>
              <a:t>fonds</a:t>
            </a:r>
            <a:r>
              <a:rPr lang="en-US" sz="2500" dirty="0" smtClean="0"/>
              <a:t> </a:t>
            </a:r>
            <a:r>
              <a:rPr lang="en-US" sz="2500" dirty="0" err="1" smtClean="0"/>
              <a:t>propres</a:t>
            </a:r>
            <a:r>
              <a:rPr lang="en-US" sz="2500" dirty="0" smtClean="0"/>
              <a:t> </a:t>
            </a:r>
            <a:r>
              <a:rPr lang="en-US" sz="2500" dirty="0" err="1" smtClean="0"/>
              <a:t>additionnelles</a:t>
            </a:r>
            <a:r>
              <a:rPr lang="en-US" sz="2500" dirty="0" smtClean="0"/>
              <a:t> pour </a:t>
            </a:r>
            <a:r>
              <a:rPr lang="en-US" sz="2500" dirty="0" err="1" smtClean="0"/>
              <a:t>couvrir</a:t>
            </a:r>
            <a:r>
              <a:rPr lang="en-US" sz="2500" dirty="0" smtClean="0"/>
              <a:t> les </a:t>
            </a:r>
            <a:r>
              <a:rPr lang="en-US" sz="2500" dirty="0" err="1" smtClean="0"/>
              <a:t>autres</a:t>
            </a:r>
            <a:r>
              <a:rPr lang="en-US" sz="2500" dirty="0" smtClean="0"/>
              <a:t> </a:t>
            </a:r>
            <a:r>
              <a:rPr lang="en-US" sz="2500" dirty="0" err="1" smtClean="0"/>
              <a:t>risques</a:t>
            </a:r>
            <a:r>
              <a:rPr lang="en-US" sz="2500" dirty="0" smtClean="0"/>
              <a:t> non </a:t>
            </a:r>
            <a:r>
              <a:rPr lang="en-US" sz="2500" dirty="0" err="1" smtClean="0"/>
              <a:t>pris</a:t>
            </a:r>
            <a:r>
              <a:rPr lang="en-US" sz="2500" dirty="0" smtClean="0"/>
              <a:t> en </a:t>
            </a:r>
            <a:r>
              <a:rPr lang="en-US" sz="2500" dirty="0" err="1" smtClean="0"/>
              <a:t>compte</a:t>
            </a:r>
            <a:r>
              <a:rPr lang="en-US" sz="2500" dirty="0" smtClean="0"/>
              <a:t> par les </a:t>
            </a:r>
            <a:r>
              <a:rPr lang="en-US" sz="2500" dirty="0" err="1" smtClean="0"/>
              <a:t>exigences</a:t>
            </a:r>
            <a:r>
              <a:rPr lang="en-US" sz="2500" dirty="0" smtClean="0"/>
              <a:t> </a:t>
            </a:r>
            <a:r>
              <a:rPr lang="en-US" sz="2500" dirty="0" err="1" smtClean="0"/>
              <a:t>minimales</a:t>
            </a:r>
            <a:r>
              <a:rPr lang="en-US" sz="2500" dirty="0" smtClean="0"/>
              <a:t>.  </a:t>
            </a:r>
            <a:endParaRPr lang="en-US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DU SYSTEME 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200" dirty="0" smtClean="0"/>
              <a:t>La nouvelle </a:t>
            </a:r>
            <a:r>
              <a:rPr lang="en-US" sz="2200" dirty="0" err="1" smtClean="0"/>
              <a:t>loi</a:t>
            </a:r>
            <a:r>
              <a:rPr lang="en-US" sz="2200" dirty="0" smtClean="0"/>
              <a:t> </a:t>
            </a:r>
            <a:r>
              <a:rPr lang="en-US" sz="2200" dirty="0" err="1" smtClean="0"/>
              <a:t>limite</a:t>
            </a:r>
            <a:r>
              <a:rPr lang="en-US" sz="2200" dirty="0" smtClean="0"/>
              <a:t> la participation d’un </a:t>
            </a:r>
            <a:r>
              <a:rPr lang="en-US" sz="2200" dirty="0" err="1" smtClean="0"/>
              <a:t>actionnaire</a:t>
            </a:r>
            <a:r>
              <a:rPr lang="en-US" sz="2200" dirty="0" smtClean="0"/>
              <a:t> </a:t>
            </a:r>
            <a:r>
              <a:rPr lang="en-US" sz="2200" dirty="0" err="1" smtClean="0"/>
              <a:t>d’une</a:t>
            </a:r>
            <a:r>
              <a:rPr lang="en-US" sz="2200" dirty="0" smtClean="0"/>
              <a:t> institution </a:t>
            </a:r>
            <a:r>
              <a:rPr lang="en-US" sz="2200" dirty="0" err="1" smtClean="0"/>
              <a:t>financière</a:t>
            </a:r>
            <a:r>
              <a:rPr lang="en-US" sz="2200" dirty="0" smtClean="0"/>
              <a:t> à 20.% du capital et la participation d’un </a:t>
            </a:r>
            <a:r>
              <a:rPr lang="en-US" sz="2200" dirty="0" err="1" smtClean="0"/>
              <a:t>groupe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des </a:t>
            </a:r>
            <a:r>
              <a:rPr lang="en-US" sz="2200" dirty="0" err="1" smtClean="0"/>
              <a:t>membres</a:t>
            </a:r>
            <a:r>
              <a:rPr lang="en-US" sz="2200" dirty="0" smtClean="0"/>
              <a:t> d’un </a:t>
            </a:r>
            <a:r>
              <a:rPr lang="en-US" sz="2200" dirty="0" err="1" smtClean="0"/>
              <a:t>même</a:t>
            </a:r>
            <a:r>
              <a:rPr lang="en-US" sz="2200" dirty="0" smtClean="0"/>
              <a:t> </a:t>
            </a:r>
            <a:r>
              <a:rPr lang="en-US" sz="2200" dirty="0" err="1" smtClean="0"/>
              <a:t>groupe</a:t>
            </a:r>
            <a:r>
              <a:rPr lang="en-US" sz="2200" dirty="0" smtClean="0"/>
              <a:t> </a:t>
            </a:r>
            <a:r>
              <a:rPr lang="en-US" sz="2200" dirty="0" smtClean="0"/>
              <a:t>à 5.0</a:t>
            </a:r>
            <a:r>
              <a:rPr lang="en-US" sz="2200" dirty="0" smtClean="0"/>
              <a:t>% </a:t>
            </a:r>
            <a:r>
              <a:rPr lang="en-US" sz="2200" dirty="0" err="1" smtClean="0"/>
              <a:t>dans</a:t>
            </a:r>
            <a:r>
              <a:rPr lang="en-US" sz="2200" dirty="0" smtClean="0"/>
              <a:t> le capital </a:t>
            </a:r>
            <a:r>
              <a:rPr lang="en-US" sz="2200" dirty="0" smtClean="0"/>
              <a:t>d’un </a:t>
            </a:r>
            <a:r>
              <a:rPr lang="en-US" sz="2200" dirty="0" err="1" smtClean="0"/>
              <a:t>ou</a:t>
            </a:r>
            <a:r>
              <a:rPr lang="en-US" sz="2200" dirty="0" smtClean="0"/>
              <a:t> de </a:t>
            </a:r>
            <a:r>
              <a:rPr lang="en-US" sz="2200" dirty="0" err="1" smtClean="0"/>
              <a:t>plusieurs</a:t>
            </a:r>
            <a:r>
              <a:rPr lang="en-US" sz="2200" dirty="0" smtClean="0"/>
              <a:t> institutions </a:t>
            </a:r>
            <a:r>
              <a:rPr lang="en-US" sz="2200" dirty="0" err="1" smtClean="0"/>
              <a:t>seçondaires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L’accès</a:t>
            </a:r>
            <a:r>
              <a:rPr lang="en-US" sz="2200" dirty="0" smtClean="0"/>
              <a:t> </a:t>
            </a:r>
            <a:r>
              <a:rPr lang="en-US" sz="2200" dirty="0" err="1" smtClean="0"/>
              <a:t>électronique</a:t>
            </a:r>
            <a:r>
              <a:rPr lang="en-US" sz="2200" dirty="0" smtClean="0"/>
              <a:t> aux services </a:t>
            </a:r>
            <a:r>
              <a:rPr lang="en-US" sz="2200" dirty="0" err="1" smtClean="0"/>
              <a:t>bancaires</a:t>
            </a:r>
            <a:r>
              <a:rPr lang="en-US" sz="2200" dirty="0" smtClean="0"/>
              <a:t> a </a:t>
            </a:r>
            <a:r>
              <a:rPr lang="en-US" sz="2200" dirty="0" err="1" smtClean="0"/>
              <a:t>été</a:t>
            </a:r>
            <a:r>
              <a:rPr lang="en-US" sz="2200" dirty="0" smtClean="0"/>
              <a:t> </a:t>
            </a:r>
            <a:r>
              <a:rPr lang="en-US" sz="2200" dirty="0" err="1" smtClean="0"/>
              <a:t>traité</a:t>
            </a:r>
            <a:r>
              <a:rPr lang="en-US" sz="2200" dirty="0" smtClean="0"/>
              <a:t> </a:t>
            </a:r>
            <a:r>
              <a:rPr lang="en-US" sz="2200" dirty="0" err="1" smtClean="0"/>
              <a:t>dans</a:t>
            </a:r>
            <a:r>
              <a:rPr lang="en-US" sz="2200" dirty="0" smtClean="0"/>
              <a:t> la </a:t>
            </a:r>
            <a:r>
              <a:rPr lang="en-US" sz="2200" dirty="0" smtClean="0"/>
              <a:t>nouvelle </a:t>
            </a:r>
            <a:r>
              <a:rPr lang="en-US" sz="2200" dirty="0" err="1" smtClean="0"/>
              <a:t>loi</a:t>
            </a:r>
            <a:r>
              <a:rPr lang="en-US" sz="2200" dirty="0" smtClean="0"/>
              <a:t> </a:t>
            </a:r>
            <a:r>
              <a:rPr lang="en-US" sz="2200" dirty="0" err="1" smtClean="0"/>
              <a:t>bancaire</a:t>
            </a:r>
            <a:r>
              <a:rPr lang="en-US" sz="2200" dirty="0" smtClean="0"/>
              <a:t> </a:t>
            </a:r>
            <a:r>
              <a:rPr lang="en-US" sz="2200" dirty="0" err="1" smtClean="0"/>
              <a:t>ouvrant</a:t>
            </a:r>
            <a:r>
              <a:rPr lang="en-US" sz="2200" dirty="0" smtClean="0"/>
              <a:t> la </a:t>
            </a:r>
            <a:r>
              <a:rPr lang="en-US" sz="2200" dirty="0" err="1" smtClean="0"/>
              <a:t>voie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légalisant</a:t>
            </a:r>
            <a:r>
              <a:rPr lang="en-US" sz="2200" dirty="0" smtClean="0"/>
              <a:t> le canal de distribution des </a:t>
            </a:r>
            <a:r>
              <a:rPr lang="en-US" sz="2200" dirty="0" err="1" smtClean="0"/>
              <a:t>produits</a:t>
            </a:r>
            <a:r>
              <a:rPr lang="en-US" sz="2200" dirty="0" smtClean="0"/>
              <a:t> et services </a:t>
            </a:r>
            <a:r>
              <a:rPr lang="en-US" sz="2200" dirty="0" err="1" smtClean="0"/>
              <a:t>bancaires</a:t>
            </a:r>
            <a:r>
              <a:rPr lang="en-US" sz="2200" dirty="0" smtClean="0"/>
              <a:t> par </a:t>
            </a:r>
            <a:r>
              <a:rPr lang="en-US" sz="2200" dirty="0" err="1" smtClean="0"/>
              <a:t>voie</a:t>
            </a:r>
            <a:r>
              <a:rPr lang="en-US" sz="2200" dirty="0" smtClean="0"/>
              <a:t> </a:t>
            </a:r>
            <a:r>
              <a:rPr lang="en-US" sz="2200" dirty="0" err="1" smtClean="0"/>
              <a:t>életronique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L’écrit</a:t>
            </a:r>
            <a:r>
              <a:rPr lang="en-US" sz="2200" dirty="0" smtClean="0"/>
              <a:t> </a:t>
            </a:r>
            <a:r>
              <a:rPr lang="en-US" sz="2200" dirty="0" err="1" smtClean="0"/>
              <a:t>sous</a:t>
            </a:r>
            <a:r>
              <a:rPr lang="en-US" sz="2200" dirty="0" smtClean="0"/>
              <a:t> </a:t>
            </a:r>
            <a:r>
              <a:rPr lang="en-US" sz="2200" dirty="0" err="1" smtClean="0"/>
              <a:t>forme</a:t>
            </a:r>
            <a:r>
              <a:rPr lang="en-US" sz="2200" dirty="0" smtClean="0"/>
              <a:t> </a:t>
            </a:r>
            <a:r>
              <a:rPr lang="en-US" sz="2200" dirty="0" err="1" smtClean="0"/>
              <a:t>électronique</a:t>
            </a:r>
            <a:r>
              <a:rPr lang="en-US" sz="2200" dirty="0" smtClean="0"/>
              <a:t> </a:t>
            </a:r>
            <a:r>
              <a:rPr lang="en-US" sz="2200" dirty="0" err="1" smtClean="0"/>
              <a:t>est</a:t>
            </a:r>
            <a:r>
              <a:rPr lang="en-US" sz="2200" dirty="0" smtClean="0"/>
              <a:t> </a:t>
            </a:r>
            <a:r>
              <a:rPr lang="en-US" sz="2200" dirty="0" err="1" smtClean="0"/>
              <a:t>admis</a:t>
            </a:r>
            <a:r>
              <a:rPr lang="en-US" sz="2200" dirty="0" smtClean="0"/>
              <a:t> en </a:t>
            </a:r>
            <a:r>
              <a:rPr lang="en-US" sz="2200" dirty="0" err="1" smtClean="0"/>
              <a:t>preuve</a:t>
            </a:r>
            <a:r>
              <a:rPr lang="en-US" sz="2200" dirty="0" smtClean="0"/>
              <a:t>  au </a:t>
            </a:r>
            <a:r>
              <a:rPr lang="en-US" sz="2200" dirty="0" err="1" smtClean="0"/>
              <a:t>même</a:t>
            </a:r>
            <a:r>
              <a:rPr lang="en-US" sz="2200" dirty="0" smtClean="0"/>
              <a:t> </a:t>
            </a:r>
            <a:r>
              <a:rPr lang="en-US" sz="2200" dirty="0" err="1" smtClean="0"/>
              <a:t>titre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l’écrit</a:t>
            </a:r>
            <a:r>
              <a:rPr lang="en-US" sz="2200" dirty="0" smtClean="0"/>
              <a:t> </a:t>
            </a:r>
            <a:r>
              <a:rPr lang="en-US" sz="2200" dirty="0" err="1" smtClean="0"/>
              <a:t>sous</a:t>
            </a:r>
            <a:r>
              <a:rPr lang="en-US" sz="2200" dirty="0" smtClean="0"/>
              <a:t> support </a:t>
            </a:r>
            <a:r>
              <a:rPr lang="en-US" sz="2200" dirty="0" err="1" smtClean="0"/>
              <a:t>papier</a:t>
            </a:r>
            <a:r>
              <a:rPr lang="en-US" sz="2200" dirty="0" smtClean="0"/>
              <a:t> </a:t>
            </a:r>
          </a:p>
          <a:p>
            <a:pPr algn="just"/>
            <a:r>
              <a:rPr lang="en-US" sz="2400" dirty="0" smtClean="0"/>
              <a:t>La </a:t>
            </a:r>
            <a:r>
              <a:rPr lang="en-US" sz="2400" dirty="0" err="1" smtClean="0"/>
              <a:t>prévention</a:t>
            </a:r>
            <a:r>
              <a:rPr lang="en-US" sz="2400" dirty="0" smtClean="0"/>
              <a:t> du </a:t>
            </a:r>
            <a:r>
              <a:rPr lang="en-US" sz="2400" dirty="0" err="1" smtClean="0"/>
              <a:t>blanchiment</a:t>
            </a:r>
            <a:r>
              <a:rPr lang="en-US" sz="2400" dirty="0" smtClean="0"/>
              <a:t> des </a:t>
            </a:r>
            <a:r>
              <a:rPr lang="en-US" sz="2400" dirty="0" err="1" smtClean="0"/>
              <a:t>capitaux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assurée</a:t>
            </a:r>
            <a:r>
              <a:rPr lang="en-US" sz="2400" dirty="0" smtClean="0"/>
              <a:t> par les </a:t>
            </a:r>
            <a:r>
              <a:rPr lang="en-US" sz="2400" dirty="0" err="1" smtClean="0"/>
              <a:t>exigences</a:t>
            </a:r>
            <a:r>
              <a:rPr lang="en-US" sz="2400" dirty="0" smtClean="0"/>
              <a:t> </a:t>
            </a:r>
            <a:r>
              <a:rPr lang="en-US" sz="2400" dirty="0" err="1" smtClean="0"/>
              <a:t>faites</a:t>
            </a:r>
            <a:r>
              <a:rPr lang="en-US" sz="2400" dirty="0" smtClean="0"/>
              <a:t> aux </a:t>
            </a:r>
            <a:r>
              <a:rPr lang="en-US" sz="2400" dirty="0" err="1" smtClean="0"/>
              <a:t>banques</a:t>
            </a:r>
            <a:r>
              <a:rPr lang="en-US" sz="2400" dirty="0" smtClean="0"/>
              <a:t> par la nouvelle </a:t>
            </a:r>
            <a:r>
              <a:rPr lang="en-US" sz="2400" dirty="0" err="1" smtClean="0"/>
              <a:t>loi</a:t>
            </a:r>
            <a:r>
              <a:rPr lang="en-US" sz="2400" dirty="0" smtClean="0"/>
              <a:t> de </a:t>
            </a:r>
            <a:r>
              <a:rPr lang="en-US" sz="2400" dirty="0" err="1" smtClean="0"/>
              <a:t>vérifier</a:t>
            </a:r>
            <a:r>
              <a:rPr lang="en-US" sz="2400" dirty="0" smtClean="0"/>
              <a:t> </a:t>
            </a:r>
            <a:r>
              <a:rPr lang="en-US" sz="2400" dirty="0" err="1" smtClean="0"/>
              <a:t>l’identité</a:t>
            </a:r>
            <a:r>
              <a:rPr lang="en-US" sz="2400" dirty="0" smtClean="0"/>
              <a:t> de </a:t>
            </a:r>
            <a:r>
              <a:rPr lang="en-US" sz="2400" dirty="0" err="1" smtClean="0"/>
              <a:t>leurs</a:t>
            </a:r>
            <a:r>
              <a:rPr lang="en-US" sz="2400" dirty="0" smtClean="0"/>
              <a:t> clients et de </a:t>
            </a:r>
            <a:r>
              <a:rPr lang="en-US" sz="2400" dirty="0" err="1" smtClean="0"/>
              <a:t>remplir</a:t>
            </a:r>
            <a:r>
              <a:rPr lang="en-US" sz="2400" dirty="0" smtClean="0"/>
              <a:t> les </a:t>
            </a:r>
            <a:r>
              <a:rPr lang="en-US" sz="2400" dirty="0" err="1" smtClean="0"/>
              <a:t>déclarations</a:t>
            </a:r>
            <a:r>
              <a:rPr lang="en-US" sz="2400" dirty="0" smtClean="0"/>
              <a:t> de provenance de </a:t>
            </a:r>
            <a:r>
              <a:rPr lang="en-US" sz="2400" dirty="0" err="1" smtClean="0"/>
              <a:t>fonds</a:t>
            </a:r>
            <a:r>
              <a:rPr lang="en-US" sz="2400" dirty="0" smtClean="0"/>
              <a:t> pour un certain </a:t>
            </a:r>
            <a:r>
              <a:rPr lang="en-US" sz="2400" dirty="0" err="1" smtClean="0"/>
              <a:t>seuil</a:t>
            </a:r>
            <a:r>
              <a:rPr lang="en-US" sz="2400" dirty="0" smtClean="0"/>
              <a:t> de </a:t>
            </a:r>
            <a:r>
              <a:rPr lang="en-US" sz="2400" dirty="0" err="1" smtClean="0"/>
              <a:t>dépôt</a:t>
            </a:r>
            <a:r>
              <a:rPr lang="en-US" sz="2400" dirty="0" smtClean="0"/>
              <a:t> en </a:t>
            </a:r>
            <a:r>
              <a:rPr lang="en-US" sz="2400" dirty="0" err="1" smtClean="0"/>
              <a:t>espèces</a:t>
            </a:r>
            <a:r>
              <a:rPr lang="en-US" sz="2400" dirty="0" smtClean="0"/>
              <a:t> et signaler par un rapport de </a:t>
            </a:r>
            <a:r>
              <a:rPr lang="en-US" sz="2400" dirty="0" err="1" smtClean="0"/>
              <a:t>déclaration</a:t>
            </a:r>
            <a:r>
              <a:rPr lang="en-US" sz="2400" dirty="0" smtClean="0"/>
              <a:t> </a:t>
            </a:r>
            <a:r>
              <a:rPr lang="en-US" sz="2400" dirty="0" err="1" smtClean="0"/>
              <a:t>suspecte</a:t>
            </a:r>
            <a:r>
              <a:rPr lang="en-US" sz="2400" dirty="0" smtClean="0"/>
              <a:t> </a:t>
            </a:r>
            <a:r>
              <a:rPr lang="en-US" sz="2400" dirty="0" err="1" smtClean="0"/>
              <a:t>toute</a:t>
            </a:r>
            <a:r>
              <a:rPr lang="en-US" sz="2400" dirty="0" smtClean="0"/>
              <a:t> les </a:t>
            </a:r>
            <a:r>
              <a:rPr lang="en-US" sz="2400" dirty="0" err="1" smtClean="0"/>
              <a:t>tranactions</a:t>
            </a:r>
            <a:r>
              <a:rPr lang="en-US" sz="2400" dirty="0" smtClean="0"/>
              <a:t> </a:t>
            </a:r>
            <a:r>
              <a:rPr lang="en-US" sz="2400" dirty="0" err="1" smtClean="0"/>
              <a:t>inhabituelles</a:t>
            </a:r>
            <a:r>
              <a:rPr lang="en-US" sz="2400" dirty="0" smtClean="0"/>
              <a:t>. 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EVOULTION DU SYSTEME 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300" dirty="0" smtClean="0"/>
              <a:t>La nouvelle </a:t>
            </a:r>
            <a:r>
              <a:rPr lang="en-US" sz="2300" dirty="0" err="1" smtClean="0"/>
              <a:t>loi</a:t>
            </a:r>
            <a:r>
              <a:rPr lang="en-US" sz="2300" dirty="0" smtClean="0"/>
              <a:t> </a:t>
            </a:r>
            <a:r>
              <a:rPr lang="en-US" sz="2300" dirty="0" err="1" smtClean="0"/>
              <a:t>offre</a:t>
            </a:r>
            <a:r>
              <a:rPr lang="en-US" sz="2300" dirty="0" smtClean="0"/>
              <a:t> aux </a:t>
            </a:r>
            <a:r>
              <a:rPr lang="en-US" sz="2300" dirty="0" err="1" smtClean="0"/>
              <a:t>banques</a:t>
            </a:r>
            <a:r>
              <a:rPr lang="en-US" sz="2300" dirty="0" smtClean="0"/>
              <a:t> </a:t>
            </a:r>
            <a:r>
              <a:rPr lang="en-US" sz="2300" dirty="0" err="1" smtClean="0"/>
              <a:t>commerciales</a:t>
            </a:r>
            <a:r>
              <a:rPr lang="en-US" sz="2300" dirty="0" smtClean="0"/>
              <a:t> la </a:t>
            </a:r>
            <a:r>
              <a:rPr lang="en-US" sz="2300" dirty="0" err="1" smtClean="0"/>
              <a:t>possibilité</a:t>
            </a:r>
            <a:r>
              <a:rPr lang="en-US" sz="2300" dirty="0" smtClean="0"/>
              <a:t> de </a:t>
            </a:r>
            <a:r>
              <a:rPr lang="en-US" sz="2300" dirty="0" err="1" smtClean="0"/>
              <a:t>réduction</a:t>
            </a:r>
            <a:r>
              <a:rPr lang="en-US" sz="2300" dirty="0" smtClean="0"/>
              <a:t> </a:t>
            </a:r>
            <a:r>
              <a:rPr lang="en-US" sz="2300" dirty="0" err="1" smtClean="0"/>
              <a:t>jusqu’à</a:t>
            </a:r>
            <a:r>
              <a:rPr lang="en-US" sz="2300" dirty="0" smtClean="0"/>
              <a:t> 50.0% du </a:t>
            </a:r>
            <a:r>
              <a:rPr lang="en-US" sz="2300" dirty="0" err="1" smtClean="0"/>
              <a:t>taux</a:t>
            </a:r>
            <a:r>
              <a:rPr lang="en-US" sz="2300" dirty="0" smtClean="0"/>
              <a:t> de </a:t>
            </a:r>
            <a:r>
              <a:rPr lang="en-US" sz="2300" dirty="0" err="1" smtClean="0"/>
              <a:t>réserve</a:t>
            </a:r>
            <a:r>
              <a:rPr lang="en-US" sz="2300" dirty="0" smtClean="0"/>
              <a:t> </a:t>
            </a:r>
            <a:r>
              <a:rPr lang="en-US" sz="2300" dirty="0" err="1" smtClean="0"/>
              <a:t>obligatoire</a:t>
            </a:r>
            <a:r>
              <a:rPr lang="en-US" sz="2300" dirty="0" smtClean="0"/>
              <a:t> </a:t>
            </a:r>
            <a:r>
              <a:rPr lang="en-US" sz="2300" dirty="0" err="1" smtClean="0"/>
              <a:t>sur</a:t>
            </a:r>
            <a:r>
              <a:rPr lang="en-US" sz="2300" dirty="0" smtClean="0"/>
              <a:t> </a:t>
            </a:r>
            <a:r>
              <a:rPr lang="en-US" sz="2300" dirty="0" err="1" smtClean="0"/>
              <a:t>une</a:t>
            </a:r>
            <a:r>
              <a:rPr lang="en-US" sz="2300" dirty="0" smtClean="0"/>
              <a:t> </a:t>
            </a:r>
            <a:r>
              <a:rPr lang="en-US" sz="2300" dirty="0" err="1" smtClean="0"/>
              <a:t>partie</a:t>
            </a:r>
            <a:r>
              <a:rPr lang="en-US" sz="2300" dirty="0" smtClean="0"/>
              <a:t> de </a:t>
            </a:r>
            <a:r>
              <a:rPr lang="en-US" sz="2300" dirty="0" err="1" smtClean="0"/>
              <a:t>leurs</a:t>
            </a:r>
            <a:r>
              <a:rPr lang="en-US" sz="2300" dirty="0" smtClean="0"/>
              <a:t> </a:t>
            </a:r>
            <a:r>
              <a:rPr lang="en-US" sz="2300" dirty="0" err="1" smtClean="0"/>
              <a:t>passifs</a:t>
            </a:r>
            <a:r>
              <a:rPr lang="en-US" sz="2300" dirty="0" smtClean="0"/>
              <a:t> </a:t>
            </a:r>
            <a:r>
              <a:rPr lang="en-US" sz="2300" dirty="0" err="1" smtClean="0"/>
              <a:t>équivalant</a:t>
            </a:r>
            <a:r>
              <a:rPr lang="en-US" sz="2300" dirty="0" smtClean="0"/>
              <a:t> à la </a:t>
            </a:r>
            <a:r>
              <a:rPr lang="en-US" sz="2300" dirty="0" err="1" smtClean="0"/>
              <a:t>somme</a:t>
            </a:r>
            <a:r>
              <a:rPr lang="en-US" sz="2300" dirty="0" smtClean="0"/>
              <a:t> de </a:t>
            </a:r>
            <a:r>
              <a:rPr lang="en-US" sz="2300" dirty="0" err="1" smtClean="0"/>
              <a:t>leur</a:t>
            </a:r>
            <a:r>
              <a:rPr lang="en-US" sz="2300" dirty="0" smtClean="0"/>
              <a:t> </a:t>
            </a:r>
            <a:r>
              <a:rPr lang="en-US" sz="2300" dirty="0" err="1" smtClean="0"/>
              <a:t>crédit</a:t>
            </a:r>
            <a:r>
              <a:rPr lang="en-US" sz="2300" dirty="0" smtClean="0"/>
              <a:t> </a:t>
            </a:r>
            <a:r>
              <a:rPr lang="en-US" sz="2300" dirty="0" err="1" smtClean="0"/>
              <a:t>hypothécaire</a:t>
            </a:r>
            <a:r>
              <a:rPr lang="en-US" sz="2300" dirty="0" smtClean="0"/>
              <a:t> </a:t>
            </a:r>
            <a:r>
              <a:rPr lang="en-US" sz="2300" dirty="0" err="1" smtClean="0"/>
              <a:t>octroyé</a:t>
            </a:r>
            <a:r>
              <a:rPr lang="en-US" sz="2300" dirty="0" smtClean="0"/>
              <a:t> pour </a:t>
            </a:r>
            <a:r>
              <a:rPr lang="en-US" sz="2300" dirty="0" err="1" smtClean="0"/>
              <a:t>financement</a:t>
            </a:r>
            <a:r>
              <a:rPr lang="en-US" sz="2300" dirty="0" smtClean="0"/>
              <a:t> </a:t>
            </a:r>
            <a:r>
              <a:rPr lang="en-US" sz="2300" dirty="0" err="1" smtClean="0"/>
              <a:t>d’immeubles</a:t>
            </a:r>
            <a:r>
              <a:rPr lang="en-US" sz="2300" dirty="0" smtClean="0"/>
              <a:t> </a:t>
            </a:r>
            <a:r>
              <a:rPr lang="en-US" sz="2300" dirty="0" err="1" smtClean="0"/>
              <a:t>résidentiels</a:t>
            </a:r>
            <a:r>
              <a:rPr lang="en-US" sz="2300" dirty="0" smtClean="0"/>
              <a:t> </a:t>
            </a:r>
            <a:r>
              <a:rPr lang="en-US" sz="2300" dirty="0" err="1" smtClean="0"/>
              <a:t>ou</a:t>
            </a:r>
            <a:r>
              <a:rPr lang="en-US" sz="2300" dirty="0" smtClean="0"/>
              <a:t> </a:t>
            </a:r>
            <a:r>
              <a:rPr lang="en-US" sz="2300" dirty="0" err="1" smtClean="0"/>
              <a:t>commerciaux</a:t>
            </a:r>
            <a:r>
              <a:rPr lang="en-US" sz="2300" dirty="0" smtClean="0"/>
              <a:t>. </a:t>
            </a:r>
          </a:p>
          <a:p>
            <a:pPr algn="just"/>
            <a:r>
              <a:rPr lang="en-US" sz="2300" dirty="0" smtClean="0"/>
              <a:t>Elle </a:t>
            </a:r>
            <a:r>
              <a:rPr lang="en-US" sz="2300" dirty="0" err="1" smtClean="0"/>
              <a:t>exonère</a:t>
            </a:r>
            <a:r>
              <a:rPr lang="en-US" sz="2300" dirty="0" smtClean="0"/>
              <a:t> de </a:t>
            </a:r>
            <a:r>
              <a:rPr lang="en-US" sz="2300" dirty="0" err="1" smtClean="0"/>
              <a:t>l’impôt</a:t>
            </a:r>
            <a:r>
              <a:rPr lang="en-US" sz="2300" dirty="0" smtClean="0"/>
              <a:t> </a:t>
            </a:r>
            <a:r>
              <a:rPr lang="en-US" sz="2300" dirty="0" err="1" smtClean="0"/>
              <a:t>sur</a:t>
            </a:r>
            <a:r>
              <a:rPr lang="en-US" sz="2300" dirty="0" smtClean="0"/>
              <a:t> le </a:t>
            </a:r>
            <a:r>
              <a:rPr lang="en-US" sz="2300" dirty="0" err="1" smtClean="0"/>
              <a:t>Revenu</a:t>
            </a:r>
            <a:r>
              <a:rPr lang="en-US" sz="2300" dirty="0" smtClean="0"/>
              <a:t> les </a:t>
            </a:r>
            <a:r>
              <a:rPr lang="en-US" sz="2300" dirty="0" err="1" smtClean="0"/>
              <a:t>titres</a:t>
            </a:r>
            <a:r>
              <a:rPr lang="en-US" sz="2300" dirty="0" smtClean="0"/>
              <a:t> </a:t>
            </a:r>
            <a:r>
              <a:rPr lang="en-US" sz="2300" dirty="0" err="1" smtClean="0"/>
              <a:t>émis</a:t>
            </a:r>
            <a:r>
              <a:rPr lang="en-US" sz="2300" dirty="0" smtClean="0"/>
              <a:t> en </a:t>
            </a:r>
            <a:r>
              <a:rPr lang="en-US" sz="2300" dirty="0" err="1" smtClean="0"/>
              <a:t>vue</a:t>
            </a:r>
            <a:r>
              <a:rPr lang="en-US" sz="2300" dirty="0" smtClean="0"/>
              <a:t> de financer des </a:t>
            </a:r>
            <a:r>
              <a:rPr lang="en-US" sz="2300" dirty="0" err="1" smtClean="0"/>
              <a:t>immeubles</a:t>
            </a:r>
            <a:r>
              <a:rPr lang="en-US" sz="2300" dirty="0" smtClean="0"/>
              <a:t> </a:t>
            </a:r>
            <a:r>
              <a:rPr lang="en-US" sz="2300" dirty="0" err="1" smtClean="0"/>
              <a:t>résidentiels</a:t>
            </a:r>
            <a:r>
              <a:rPr lang="en-US" sz="2300" dirty="0" smtClean="0"/>
              <a:t> </a:t>
            </a:r>
            <a:r>
              <a:rPr lang="en-US" sz="2300" dirty="0" err="1" smtClean="0"/>
              <a:t>ou</a:t>
            </a:r>
            <a:r>
              <a:rPr lang="en-US" sz="2300" dirty="0" smtClean="0"/>
              <a:t> </a:t>
            </a:r>
            <a:r>
              <a:rPr lang="en-US" sz="2300" dirty="0" err="1" smtClean="0"/>
              <a:t>commerciaux</a:t>
            </a:r>
            <a:r>
              <a:rPr lang="en-US" sz="2300" dirty="0" smtClean="0"/>
              <a:t> et </a:t>
            </a:r>
            <a:r>
              <a:rPr lang="en-US" sz="2300" dirty="0" err="1" smtClean="0"/>
              <a:t>réduit</a:t>
            </a:r>
            <a:r>
              <a:rPr lang="en-US" sz="2300" dirty="0" smtClean="0"/>
              <a:t> les </a:t>
            </a:r>
            <a:r>
              <a:rPr lang="en-US" sz="2300" dirty="0" err="1" smtClean="0"/>
              <a:t>droits</a:t>
            </a:r>
            <a:r>
              <a:rPr lang="en-US" sz="2300" dirty="0" smtClean="0"/>
              <a:t> </a:t>
            </a:r>
            <a:r>
              <a:rPr lang="en-US" sz="2300" dirty="0" err="1" smtClean="0"/>
              <a:t>d’enregistrement</a:t>
            </a:r>
            <a:r>
              <a:rPr lang="en-US" sz="2300" dirty="0" smtClean="0"/>
              <a:t> </a:t>
            </a:r>
            <a:r>
              <a:rPr lang="en-US" sz="2300" dirty="0" err="1" smtClean="0"/>
              <a:t>d’hypothèque</a:t>
            </a:r>
            <a:r>
              <a:rPr lang="en-US" sz="2300" dirty="0" smtClean="0"/>
              <a:t> et </a:t>
            </a:r>
            <a:r>
              <a:rPr lang="en-US" sz="2300" dirty="0" smtClean="0"/>
              <a:t>de </a:t>
            </a:r>
            <a:r>
              <a:rPr lang="en-US" sz="2300" dirty="0" smtClean="0"/>
              <a:t>transmission de </a:t>
            </a:r>
            <a:r>
              <a:rPr lang="en-US" sz="2300" dirty="0" err="1" smtClean="0"/>
              <a:t>propriété</a:t>
            </a:r>
            <a:r>
              <a:rPr lang="en-US" sz="2300" dirty="0" smtClean="0"/>
              <a:t> </a:t>
            </a:r>
            <a:r>
              <a:rPr lang="en-US" sz="2300" dirty="0" err="1" smtClean="0"/>
              <a:t>immobilière</a:t>
            </a:r>
            <a:r>
              <a:rPr lang="en-US" sz="2300" dirty="0" smtClean="0"/>
              <a:t> de </a:t>
            </a:r>
            <a:r>
              <a:rPr lang="en-US" sz="2300" dirty="0" err="1" smtClean="0"/>
              <a:t>même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les radiations.</a:t>
            </a:r>
          </a:p>
          <a:p>
            <a:pPr algn="just"/>
            <a:r>
              <a:rPr lang="en-US" sz="2300" dirty="0" err="1" smtClean="0"/>
              <a:t>Toutes</a:t>
            </a:r>
            <a:r>
              <a:rPr lang="en-US" sz="2300" dirty="0" smtClean="0"/>
              <a:t> </a:t>
            </a:r>
            <a:r>
              <a:rPr lang="en-US" sz="2300" dirty="0" err="1" smtClean="0"/>
              <a:t>ces</a:t>
            </a:r>
            <a:r>
              <a:rPr lang="en-US" sz="2300" dirty="0" smtClean="0"/>
              <a:t> </a:t>
            </a:r>
            <a:r>
              <a:rPr lang="en-US" sz="2300" dirty="0" err="1" smtClean="0"/>
              <a:t>incitations</a:t>
            </a:r>
            <a:r>
              <a:rPr lang="en-US" sz="2300" dirty="0" smtClean="0"/>
              <a:t> et </a:t>
            </a:r>
            <a:r>
              <a:rPr lang="en-US" sz="2300" dirty="0" err="1" smtClean="0"/>
              <a:t>avantages</a:t>
            </a:r>
            <a:r>
              <a:rPr lang="en-US" sz="2300" dirty="0" smtClean="0"/>
              <a:t> </a:t>
            </a:r>
            <a:r>
              <a:rPr lang="en-US" sz="2300" dirty="0" err="1" smtClean="0"/>
              <a:t>fiscaux</a:t>
            </a:r>
            <a:r>
              <a:rPr lang="en-US" sz="2300" dirty="0" smtClean="0"/>
              <a:t> </a:t>
            </a:r>
            <a:r>
              <a:rPr lang="en-US" sz="2300" dirty="0" err="1" smtClean="0"/>
              <a:t>n’ont</a:t>
            </a:r>
            <a:r>
              <a:rPr lang="en-US" sz="2300" dirty="0" smtClean="0"/>
              <a:t> </a:t>
            </a:r>
            <a:r>
              <a:rPr lang="en-US" sz="2300" dirty="0" err="1" smtClean="0"/>
              <a:t>d’autres</a:t>
            </a:r>
            <a:r>
              <a:rPr lang="en-US" sz="2300" dirty="0" smtClean="0"/>
              <a:t> </a:t>
            </a:r>
            <a:r>
              <a:rPr lang="en-US" sz="2300" dirty="0" err="1" smtClean="0"/>
              <a:t>objectifs</a:t>
            </a:r>
            <a:r>
              <a:rPr lang="en-US" sz="2300" dirty="0" smtClean="0"/>
              <a:t>  </a:t>
            </a:r>
            <a:r>
              <a:rPr lang="en-US" sz="2300" dirty="0" err="1" smtClean="0"/>
              <a:t>que</a:t>
            </a:r>
            <a:r>
              <a:rPr lang="en-US" sz="2300" dirty="0" smtClean="0"/>
              <a:t> la </a:t>
            </a:r>
            <a:r>
              <a:rPr lang="en-US" sz="2300" dirty="0" err="1" smtClean="0"/>
              <a:t>relance</a:t>
            </a:r>
            <a:r>
              <a:rPr lang="en-US" sz="2300" dirty="0" smtClean="0"/>
              <a:t> du </a:t>
            </a:r>
            <a:r>
              <a:rPr lang="en-US" sz="2300" dirty="0" err="1" smtClean="0"/>
              <a:t>crédit</a:t>
            </a:r>
            <a:r>
              <a:rPr lang="en-US" sz="2300" dirty="0" smtClean="0"/>
              <a:t> à </a:t>
            </a:r>
            <a:r>
              <a:rPr lang="en-US" sz="2300" dirty="0" err="1" smtClean="0"/>
              <a:t>l’économie</a:t>
            </a:r>
            <a:r>
              <a:rPr lang="en-US" sz="2300" dirty="0" smtClean="0"/>
              <a:t>   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INDICATEURS DE LA PERFORMANCE DU SYSTEME BANCAIRE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60" b="1" dirty="0" smtClean="0"/>
              <a:t>Size &amp; growth	</a:t>
            </a:r>
            <a:r>
              <a:rPr lang="en-US" sz="1600" b="1" dirty="0" smtClean="0"/>
              <a:t>2009/10	2010/11	     2011/2012	 2012/2013</a:t>
            </a:r>
          </a:p>
          <a:p>
            <a:r>
              <a:rPr lang="en-US" sz="1600" dirty="0" smtClean="0"/>
              <a:t>Total assets (en millions g)	137,937      153,995	      170,556	177,605	 </a:t>
            </a:r>
          </a:p>
          <a:p>
            <a:r>
              <a:rPr lang="en-US" sz="1600" dirty="0" smtClean="0"/>
              <a:t>Central bank bonds	    9,249           6,328               6,269	     5,896</a:t>
            </a:r>
          </a:p>
          <a:p>
            <a:r>
              <a:rPr lang="en-US" sz="1600" dirty="0" smtClean="0"/>
              <a:t>Total loans		  30,901         38,697             51,860                      54,823</a:t>
            </a:r>
          </a:p>
          <a:p>
            <a:r>
              <a:rPr lang="en-US" sz="1600" dirty="0" smtClean="0"/>
              <a:t>Total assets (en millions US)      3,454	     3,768 	           4,030	     4,174</a:t>
            </a:r>
          </a:p>
          <a:p>
            <a:r>
              <a:rPr lang="en-US" sz="1600" dirty="0" smtClean="0"/>
              <a:t>Total deposits( en millions g) 119,252	135,549	       146,838	148.393</a:t>
            </a:r>
          </a:p>
          <a:p>
            <a:r>
              <a:rPr lang="en-US" sz="1600" dirty="0" smtClean="0"/>
              <a:t>Net Profits( en millions g)	    1,462	     2,007	           2,239	        </a:t>
            </a:r>
          </a:p>
          <a:p>
            <a:r>
              <a:rPr lang="en-US" sz="1600" dirty="0" smtClean="0"/>
              <a:t>Credit/GDP		    11.02           13.02	           15.76	    16.66	</a:t>
            </a:r>
          </a:p>
          <a:p>
            <a:r>
              <a:rPr lang="en-US" sz="1600" dirty="0" smtClean="0"/>
              <a:t>Deposit/GDP		    44.66            45.53               44.63  	    45.10 </a:t>
            </a:r>
          </a:p>
          <a:p>
            <a:r>
              <a:rPr lang="en-US" sz="1600" dirty="0" smtClean="0"/>
              <a:t>Credit Growth	   	  -11.66             </a:t>
            </a:r>
            <a:r>
              <a:rPr lang="en-US" sz="1600" dirty="0" smtClean="0"/>
              <a:t>24.69</a:t>
            </a:r>
            <a:r>
              <a:rPr lang="en-US" sz="1600" dirty="0" smtClean="0"/>
              <a:t>	</a:t>
            </a:r>
            <a:r>
              <a:rPr lang="en-US" sz="1600" dirty="0" smtClean="0"/>
              <a:t>           41.31</a:t>
            </a:r>
            <a:r>
              <a:rPr lang="en-US" sz="1600" dirty="0" smtClean="0"/>
              <a:t>	</a:t>
            </a:r>
            <a:r>
              <a:rPr lang="en-US" sz="1600" dirty="0" smtClean="0"/>
              <a:t>      5.71</a:t>
            </a:r>
            <a:r>
              <a:rPr lang="en-US" sz="1600" dirty="0" smtClean="0"/>
              <a:t>	</a:t>
            </a:r>
          </a:p>
          <a:p>
            <a:r>
              <a:rPr lang="en-US" sz="1600" b="1" dirty="0" smtClean="0"/>
              <a:t>Capital</a:t>
            </a:r>
            <a:r>
              <a:rPr lang="en-US" sz="1600" dirty="0" smtClean="0"/>
              <a:t> </a:t>
            </a:r>
            <a:r>
              <a:rPr lang="en-US" sz="1600" b="1" dirty="0" smtClean="0"/>
              <a:t>adequacy </a:t>
            </a:r>
          </a:p>
          <a:p>
            <a:r>
              <a:rPr lang="en-US" sz="1600" dirty="0" smtClean="0"/>
              <a:t>Capital</a:t>
            </a:r>
            <a:r>
              <a:rPr lang="en-US" sz="1600" b="1" dirty="0" smtClean="0"/>
              <a:t>	</a:t>
            </a:r>
            <a:r>
              <a:rPr lang="en-US" sz="1600" dirty="0" smtClean="0"/>
              <a:t>(net worth) to asset         6.24	        6.17	             6.49	     6.40</a:t>
            </a:r>
          </a:p>
          <a:p>
            <a:r>
              <a:rPr lang="en-US" sz="1600" dirty="0" smtClean="0"/>
              <a:t>		    	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INDICATEURS DE LA PERFORMANCE DU SYSTEME 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Asset quality &amp; composition	  2009/10   2010/11	     2011/2012	 2012/2013</a:t>
            </a:r>
          </a:p>
          <a:p>
            <a:r>
              <a:rPr lang="en-US" sz="1600" dirty="0" smtClean="0"/>
              <a:t>Loans(net) to assets	    21.3	  25.1	      30.41		30.87</a:t>
            </a:r>
          </a:p>
          <a:p>
            <a:r>
              <a:rPr lang="en-US" sz="1600" dirty="0" smtClean="0"/>
              <a:t>NPLS to gross		     5.66	   3.69	        2.42		  2.42	</a:t>
            </a:r>
          </a:p>
          <a:p>
            <a:r>
              <a:rPr lang="en-US" sz="1600" dirty="0" smtClean="0"/>
              <a:t>Provisions to gross loans	     4.76          3.44                 2.34                          2.34</a:t>
            </a:r>
          </a:p>
          <a:p>
            <a:r>
              <a:rPr lang="en-US" sz="1600" dirty="0" smtClean="0"/>
              <a:t>Provisions to gross NPLs	   84.07        93.10               96.66                        86.06</a:t>
            </a:r>
          </a:p>
          <a:p>
            <a:r>
              <a:rPr lang="en-US" sz="1200" dirty="0" smtClean="0"/>
              <a:t>NPL less provisions to net worth                  </a:t>
            </a:r>
            <a:r>
              <a:rPr lang="en-US" sz="1600" dirty="0" smtClean="0"/>
              <a:t>3.23           1.07                 0.39                          1.63</a:t>
            </a:r>
          </a:p>
          <a:p>
            <a:endParaRPr lang="en-US" sz="1600" dirty="0" smtClean="0"/>
          </a:p>
          <a:p>
            <a:r>
              <a:rPr lang="en-US" sz="1600" b="1" dirty="0" smtClean="0"/>
              <a:t>Earnings and Profitability (annualized)</a:t>
            </a:r>
          </a:p>
          <a:p>
            <a:r>
              <a:rPr lang="en-US" sz="1600" dirty="0" smtClean="0"/>
              <a:t>Net earnings/Assets (ROA)	     1.19           1.38                 1.38                          1.17</a:t>
            </a:r>
          </a:p>
          <a:p>
            <a:r>
              <a:rPr lang="en-US" sz="1600" dirty="0" smtClean="0"/>
              <a:t>Net earnings /Equity (ROE)        18.44         22.16              21.93                         18.17</a:t>
            </a:r>
          </a:p>
          <a:p>
            <a:r>
              <a:rPr lang="en-US" sz="1600" dirty="0" smtClean="0"/>
              <a:t>Net interest income to gross </a:t>
            </a:r>
          </a:p>
          <a:p>
            <a:pPr>
              <a:buNone/>
            </a:pPr>
            <a:r>
              <a:rPr lang="en-US" sz="1600" dirty="0" smtClean="0"/>
              <a:t>	interest  income	                        87.40         91.36             92.44                          93.18</a:t>
            </a:r>
          </a:p>
          <a:p>
            <a:r>
              <a:rPr lang="en-US" sz="1200" dirty="0" smtClean="0"/>
              <a:t>Operating expense to net profit                  </a:t>
            </a:r>
            <a:r>
              <a:rPr lang="en-US" sz="1600" dirty="0" smtClean="0"/>
              <a:t>69.21</a:t>
            </a:r>
            <a:r>
              <a:rPr lang="en-US" sz="1200" dirty="0" smtClean="0"/>
              <a:t>            </a:t>
            </a:r>
            <a:r>
              <a:rPr lang="en-US" sz="1600" dirty="0" smtClean="0"/>
              <a:t>67.75              66.72                         67.25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INDICATEURS DE LA PERFORMANCE DU SYSTEME 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	 		 2009/10        2010/11	     2011/2012	 2012/2013</a:t>
            </a:r>
          </a:p>
          <a:p>
            <a:r>
              <a:rPr lang="en-US" sz="1600" b="1" dirty="0" smtClean="0"/>
              <a:t>Efficiency</a:t>
            </a:r>
          </a:p>
          <a:p>
            <a:r>
              <a:rPr lang="en-US" sz="1600" dirty="0" smtClean="0"/>
              <a:t>Interest rate spread in </a:t>
            </a:r>
            <a:r>
              <a:rPr lang="en-US" sz="1600" dirty="0" err="1" smtClean="0"/>
              <a:t>gdes</a:t>
            </a:r>
            <a:r>
              <a:rPr lang="en-US" sz="1600" dirty="0" smtClean="0"/>
              <a:t>	       23.72            22.72           21.70                        22.00</a:t>
            </a:r>
          </a:p>
          <a:p>
            <a:r>
              <a:rPr lang="en-US" sz="1600" dirty="0" smtClean="0"/>
              <a:t>Interest rate spread in US$            11.4             12.41            11.0                         12.0</a:t>
            </a:r>
          </a:p>
          <a:p>
            <a:endParaRPr lang="en-US" sz="1600" dirty="0" smtClean="0"/>
          </a:p>
          <a:p>
            <a:r>
              <a:rPr lang="en-US" sz="1600" b="1" dirty="0" smtClean="0"/>
              <a:t>LIQUIDITY</a:t>
            </a:r>
          </a:p>
          <a:p>
            <a:r>
              <a:rPr lang="en-US" sz="1600" dirty="0" smtClean="0"/>
              <a:t>Liquid assets to total assets            44.34            45.43         41.80                       39.40</a:t>
            </a:r>
          </a:p>
          <a:p>
            <a:r>
              <a:rPr lang="en-US" sz="1600" dirty="0" smtClean="0"/>
              <a:t>Liquid assets to total deposit         51.29            51.61         48.55                       47.16</a:t>
            </a:r>
          </a:p>
          <a:p>
            <a:endParaRPr lang="en-US" sz="1600" dirty="0" smtClean="0"/>
          </a:p>
          <a:p>
            <a:r>
              <a:rPr lang="en-US" sz="1600" b="1" dirty="0" smtClean="0"/>
              <a:t>Market </a:t>
            </a:r>
            <a:r>
              <a:rPr lang="en-US" sz="1600" b="1" dirty="0" smtClean="0"/>
              <a:t>Risk</a:t>
            </a:r>
            <a:endParaRPr lang="en-US" sz="1600" b="1" dirty="0" smtClean="0"/>
          </a:p>
          <a:p>
            <a:r>
              <a:rPr lang="en-US" sz="1600" dirty="0" smtClean="0"/>
              <a:t>Foreign currency loans to</a:t>
            </a:r>
          </a:p>
          <a:p>
            <a:pPr>
              <a:buNone/>
            </a:pPr>
            <a:r>
              <a:rPr lang="en-US" sz="1600" dirty="0" smtClean="0"/>
              <a:t>	Total loans (net)		        60.14         55.70             51.68                    47.96</a:t>
            </a:r>
          </a:p>
          <a:p>
            <a:r>
              <a:rPr lang="en-US" sz="1600" dirty="0" smtClean="0"/>
              <a:t>Foreign currency to 	        60.34         62.32            62.94                    62.76</a:t>
            </a:r>
          </a:p>
          <a:p>
            <a:pPr>
              <a:buNone/>
            </a:pPr>
            <a:r>
              <a:rPr lang="en-US" sz="1600" dirty="0" smtClean="0"/>
              <a:t>	total deposits       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endParaRPr lang="en-US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Pour assurer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dirty="0" err="1" smtClean="0"/>
              <a:t>d’intermédiation</a:t>
            </a:r>
            <a:r>
              <a:rPr lang="en-US" dirty="0" smtClean="0"/>
              <a:t>, les </a:t>
            </a:r>
            <a:r>
              <a:rPr lang="en-US" dirty="0" err="1" smtClean="0"/>
              <a:t>banques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déployé</a:t>
            </a:r>
            <a:r>
              <a:rPr lang="en-US" dirty="0" smtClean="0"/>
              <a:t>, au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vingt</a:t>
            </a:r>
            <a:r>
              <a:rPr lang="en-US" dirty="0" smtClean="0"/>
              <a:t>(20) </a:t>
            </a:r>
            <a:r>
              <a:rPr lang="en-US" dirty="0" err="1" smtClean="0"/>
              <a:t>dernières</a:t>
            </a:r>
            <a:r>
              <a:rPr lang="en-US" dirty="0" smtClean="0"/>
              <a:t> </a:t>
            </a:r>
            <a:r>
              <a:rPr lang="en-US" dirty="0" err="1" smtClean="0"/>
              <a:t>années</a:t>
            </a:r>
            <a:r>
              <a:rPr lang="en-US" dirty="0" smtClean="0"/>
              <a:t> un </a:t>
            </a:r>
            <a:r>
              <a:rPr lang="en-US" dirty="0" err="1" smtClean="0"/>
              <a:t>réseau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de </a:t>
            </a:r>
            <a:r>
              <a:rPr lang="en-US" dirty="0" err="1" smtClean="0"/>
              <a:t>succursales</a:t>
            </a:r>
            <a:r>
              <a:rPr lang="en-US" dirty="0" smtClean="0"/>
              <a:t>  </a:t>
            </a:r>
            <a:r>
              <a:rPr lang="en-US" dirty="0" err="1" smtClean="0"/>
              <a:t>utilisant</a:t>
            </a:r>
            <a:r>
              <a:rPr lang="en-US" dirty="0" smtClean="0"/>
              <a:t> les </a:t>
            </a:r>
            <a:r>
              <a:rPr lang="en-US" dirty="0" err="1" smtClean="0"/>
              <a:t>nouvelles</a:t>
            </a:r>
            <a:r>
              <a:rPr lang="en-US" dirty="0" smtClean="0"/>
              <a:t> technologies de </a:t>
            </a:r>
            <a:r>
              <a:rPr lang="en-US" dirty="0" err="1" smtClean="0"/>
              <a:t>l’information</a:t>
            </a:r>
            <a:r>
              <a:rPr lang="en-US" dirty="0" smtClean="0"/>
              <a:t> à </a:t>
            </a:r>
            <a:r>
              <a:rPr lang="en-US" dirty="0" err="1" smtClean="0"/>
              <a:t>travers</a:t>
            </a:r>
            <a:r>
              <a:rPr lang="en-US" dirty="0" smtClean="0"/>
              <a:t> le </a:t>
            </a:r>
            <a:r>
              <a:rPr lang="en-US" dirty="0" err="1" smtClean="0"/>
              <a:t>territoire</a:t>
            </a:r>
            <a:r>
              <a:rPr lang="en-US" dirty="0" smtClean="0"/>
              <a:t> national. Le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succursales</a:t>
            </a:r>
            <a:r>
              <a:rPr lang="en-US" dirty="0" smtClean="0"/>
              <a:t> </a:t>
            </a:r>
            <a:r>
              <a:rPr lang="en-US" dirty="0" err="1" smtClean="0"/>
              <a:t>avoisinait</a:t>
            </a:r>
            <a:r>
              <a:rPr lang="en-US" dirty="0" smtClean="0"/>
              <a:t> 164 </a:t>
            </a:r>
            <a:r>
              <a:rPr lang="en-US" dirty="0" err="1" smtClean="0"/>
              <a:t>avant</a:t>
            </a:r>
            <a:r>
              <a:rPr lang="en-US" dirty="0" smtClean="0"/>
              <a:t> le </a:t>
            </a:r>
            <a:r>
              <a:rPr lang="en-US" dirty="0" err="1" smtClean="0"/>
              <a:t>séïsme</a:t>
            </a:r>
            <a:r>
              <a:rPr lang="en-US" dirty="0" smtClean="0"/>
              <a:t> du 12 </a:t>
            </a:r>
            <a:r>
              <a:rPr lang="en-US" dirty="0" err="1" smtClean="0"/>
              <a:t>janvier</a:t>
            </a:r>
            <a:r>
              <a:rPr lang="en-US" dirty="0" smtClean="0"/>
              <a:t>. En mars 2013, 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opérationnelles</a:t>
            </a:r>
            <a:r>
              <a:rPr lang="en-US" dirty="0" smtClean="0"/>
              <a:t> la </a:t>
            </a:r>
            <a:r>
              <a:rPr lang="en-US" dirty="0" err="1" smtClean="0"/>
              <a:t>majorité</a:t>
            </a:r>
            <a:r>
              <a:rPr lang="en-US" dirty="0" smtClean="0"/>
              <a:t> des </a:t>
            </a:r>
            <a:r>
              <a:rPr lang="en-US" dirty="0" err="1" smtClean="0"/>
              <a:t>succursales</a:t>
            </a:r>
            <a:r>
              <a:rPr lang="en-US" dirty="0" smtClean="0"/>
              <a:t> </a:t>
            </a:r>
            <a:r>
              <a:rPr lang="en-US" dirty="0" err="1" smtClean="0"/>
              <a:t>détruites</a:t>
            </a:r>
            <a:r>
              <a:rPr lang="en-US" dirty="0" smtClean="0"/>
              <a:t> par le </a:t>
            </a:r>
            <a:r>
              <a:rPr lang="en-US" dirty="0" err="1" smtClean="0"/>
              <a:t>tremblement</a:t>
            </a:r>
            <a:r>
              <a:rPr lang="en-US" dirty="0" smtClean="0"/>
              <a:t> de </a:t>
            </a:r>
            <a:r>
              <a:rPr lang="en-US" dirty="0" err="1" smtClean="0"/>
              <a:t>terre</a:t>
            </a:r>
            <a:r>
              <a:rPr lang="en-US" dirty="0" smtClean="0"/>
              <a:t> .</a:t>
            </a:r>
          </a:p>
          <a:p>
            <a:pPr algn="just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de </a:t>
            </a:r>
            <a:r>
              <a:rPr lang="en-US" dirty="0" err="1" smtClean="0"/>
              <a:t>proximité</a:t>
            </a:r>
            <a:r>
              <a:rPr lang="en-US" dirty="0" smtClean="0"/>
              <a:t> a </a:t>
            </a:r>
            <a:r>
              <a:rPr lang="en-US" dirty="0" err="1" smtClean="0"/>
              <a:t>permis</a:t>
            </a:r>
            <a:r>
              <a:rPr lang="en-US" dirty="0" smtClean="0"/>
              <a:t> de </a:t>
            </a:r>
            <a:r>
              <a:rPr lang="en-US" dirty="0" err="1" smtClean="0"/>
              <a:t>capter</a:t>
            </a:r>
            <a:r>
              <a:rPr lang="en-US" dirty="0" smtClean="0"/>
              <a:t> des </a:t>
            </a:r>
            <a:r>
              <a:rPr lang="en-US" dirty="0" err="1" smtClean="0"/>
              <a:t>dépôts</a:t>
            </a:r>
            <a:r>
              <a:rPr lang="en-US" dirty="0" smtClean="0"/>
              <a:t> </a:t>
            </a:r>
            <a:r>
              <a:rPr lang="en-US" dirty="0" err="1" smtClean="0"/>
              <a:t>bancaires</a:t>
            </a:r>
            <a:r>
              <a:rPr lang="en-US" dirty="0" smtClean="0"/>
              <a:t> de </a:t>
            </a:r>
            <a:r>
              <a:rPr lang="en-US" dirty="0" err="1" smtClean="0"/>
              <a:t>l’ordre</a:t>
            </a:r>
            <a:r>
              <a:rPr lang="en-US" dirty="0" smtClean="0"/>
              <a:t> de 3.5 milliards de dollars </a:t>
            </a:r>
            <a:r>
              <a:rPr lang="en-US" dirty="0" err="1" smtClean="0"/>
              <a:t>américains</a:t>
            </a:r>
            <a:r>
              <a:rPr lang="en-US" dirty="0" smtClean="0"/>
              <a:t> et 148.4 milliards de </a:t>
            </a:r>
            <a:r>
              <a:rPr lang="en-US" dirty="0" err="1" smtClean="0"/>
              <a:t>gourdes</a:t>
            </a:r>
            <a:r>
              <a:rPr lang="en-US" dirty="0" smtClean="0"/>
              <a:t> en </a:t>
            </a:r>
            <a:r>
              <a:rPr lang="en-US" dirty="0" err="1" smtClean="0"/>
              <a:t>décembre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1023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EVOLUTION DU SYSTEME BANCAIRE</vt:lpstr>
      <vt:lpstr> INTRODUCTION</vt:lpstr>
      <vt:lpstr>EVOLUTION DU SYSTEME BANCAIRE</vt:lpstr>
      <vt:lpstr>EVOLUTION DU SYSTEME BANCAIRE</vt:lpstr>
      <vt:lpstr>EVOULTION DU SYSTEME BANCAIRE</vt:lpstr>
      <vt:lpstr>INDICATEURS DE LA PERFORMANCE DU SYSTEME BANCAIRE</vt:lpstr>
      <vt:lpstr>INDICATEURS DE LA PERFORMANCE DU SYSTEME BANCAIRE</vt:lpstr>
      <vt:lpstr>INDICATEURS DE LA PERFORMANCE DU SYSTEME BANCAIRE</vt:lpstr>
      <vt:lpstr>Evolution du système bancaire</vt:lpstr>
      <vt:lpstr>Evolution du système bancaire</vt:lpstr>
      <vt:lpstr>Evolution du système bancaire</vt:lpstr>
      <vt:lpstr>Bancarisation de l’épargne nationale </vt:lpstr>
      <vt:lpstr>Réseau de succursales</vt:lpstr>
      <vt:lpstr>Evolution des dépôts</vt:lpstr>
      <vt:lpstr>Evolution du crédit bancaire</vt:lpstr>
      <vt:lpstr>EVOLUTION DU CREDIT</vt:lpstr>
      <vt:lpstr>EVOLUTION DU CREDIT</vt:lpstr>
      <vt:lpstr>Evolution du crédit bancaire</vt:lpstr>
      <vt:lpstr>Sources de revenus des banques</vt:lpstr>
      <vt:lpstr>conclusion</vt:lpstr>
    </vt:vector>
  </TitlesOfParts>
  <Company>APB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DU SYSTEME BANCAIRE</dc:title>
  <dc:creator>salle conference</dc:creator>
  <cp:lastModifiedBy>name</cp:lastModifiedBy>
  <cp:revision>133</cp:revision>
  <dcterms:created xsi:type="dcterms:W3CDTF">2012-08-20T14:46:06Z</dcterms:created>
  <dcterms:modified xsi:type="dcterms:W3CDTF">2013-04-10T15:18:23Z</dcterms:modified>
</cp:coreProperties>
</file>